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9"/>
  </p:notesMasterIdLst>
  <p:handoutMasterIdLst>
    <p:handoutMasterId r:id="rId40"/>
  </p:handoutMasterIdLst>
  <p:sldIdLst>
    <p:sldId id="408" r:id="rId2"/>
    <p:sldId id="411" r:id="rId3"/>
    <p:sldId id="409" r:id="rId4"/>
    <p:sldId id="410" r:id="rId5"/>
    <p:sldId id="412" r:id="rId6"/>
    <p:sldId id="413" r:id="rId7"/>
    <p:sldId id="414" r:id="rId8"/>
    <p:sldId id="415" r:id="rId9"/>
    <p:sldId id="444" r:id="rId10"/>
    <p:sldId id="416"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429" r:id="rId24"/>
    <p:sldId id="430" r:id="rId25"/>
    <p:sldId id="431" r:id="rId26"/>
    <p:sldId id="432" r:id="rId27"/>
    <p:sldId id="433" r:id="rId28"/>
    <p:sldId id="443" r:id="rId29"/>
    <p:sldId id="434" r:id="rId30"/>
    <p:sldId id="435" r:id="rId31"/>
    <p:sldId id="436" r:id="rId32"/>
    <p:sldId id="437" r:id="rId33"/>
    <p:sldId id="438" r:id="rId34"/>
    <p:sldId id="439" r:id="rId35"/>
    <p:sldId id="440" r:id="rId36"/>
    <p:sldId id="441" r:id="rId37"/>
    <p:sldId id="442" r:id="rId3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C8C8C"/>
    <a:srgbClr val="BC6214"/>
    <a:srgbClr val="FFFFCC"/>
    <a:srgbClr val="FFCC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2" autoAdjust="0"/>
    <p:restoredTop sz="94706" autoAdjust="0"/>
  </p:normalViewPr>
  <p:slideViewPr>
    <p:cSldViewPr>
      <p:cViewPr>
        <p:scale>
          <a:sx n="70" d="100"/>
          <a:sy n="70" d="100"/>
        </p:scale>
        <p:origin x="-1158" y="-74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3884615" y="0"/>
            <a:ext cx="2971800" cy="464820"/>
          </a:xfrm>
          <a:prstGeom prst="rect">
            <a:avLst/>
          </a:prstGeom>
        </p:spPr>
        <p:txBody>
          <a:bodyPr vert="horz" lIns="92830" tIns="46415" rIns="92830" bIns="46415" rtlCol="0"/>
          <a:lstStyle>
            <a:lvl1pPr algn="r">
              <a:defRPr sz="1200"/>
            </a:lvl1pPr>
          </a:lstStyle>
          <a:p>
            <a:fld id="{688A4D09-078D-47D2-AD6A-933E3E962263}" type="datetimeFigureOut">
              <a:rPr lang="en-US" smtClean="0"/>
              <a:pPr/>
              <a:t>11/17/2010</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3884615" y="8829967"/>
            <a:ext cx="2971800" cy="464820"/>
          </a:xfrm>
          <a:prstGeom prst="rect">
            <a:avLst/>
          </a:prstGeom>
        </p:spPr>
        <p:txBody>
          <a:bodyPr vert="horz" lIns="92830" tIns="46415" rIns="92830" bIns="46415" rtlCol="0" anchor="b"/>
          <a:lstStyle>
            <a:lvl1pPr algn="r">
              <a:defRPr sz="1200"/>
            </a:lvl1pPr>
          </a:lstStyle>
          <a:p>
            <a:fld id="{94A73B1C-3611-4144-8C15-E93A88AFD52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3884615" y="0"/>
            <a:ext cx="2971800" cy="464820"/>
          </a:xfrm>
          <a:prstGeom prst="rect">
            <a:avLst/>
          </a:prstGeom>
        </p:spPr>
        <p:txBody>
          <a:bodyPr vert="horz" lIns="92830" tIns="46415" rIns="92830" bIns="46415" rtlCol="0"/>
          <a:lstStyle>
            <a:lvl1pPr algn="r">
              <a:defRPr sz="1200"/>
            </a:lvl1pPr>
          </a:lstStyle>
          <a:p>
            <a:fld id="{00E8FB8D-04EA-4E25-A5B8-8B5E28E2594C}" type="datetimeFigureOut">
              <a:rPr lang="en-US" smtClean="0"/>
              <a:pPr/>
              <a:t>11/17/2010</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685801" y="4415790"/>
            <a:ext cx="5486400" cy="4183380"/>
          </a:xfrm>
          <a:prstGeom prst="rect">
            <a:avLst/>
          </a:prstGeom>
        </p:spPr>
        <p:txBody>
          <a:bodyPr vert="horz" lIns="92830" tIns="46415" rIns="92830" bIns="464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71800" cy="4648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3884615" y="8829967"/>
            <a:ext cx="2971800" cy="464820"/>
          </a:xfrm>
          <a:prstGeom prst="rect">
            <a:avLst/>
          </a:prstGeom>
        </p:spPr>
        <p:txBody>
          <a:bodyPr vert="horz" lIns="92830" tIns="46415" rIns="92830" bIns="46415" rtlCol="0" anchor="b"/>
          <a:lstStyle>
            <a:lvl1pPr algn="r">
              <a:defRPr sz="1200"/>
            </a:lvl1pPr>
          </a:lstStyle>
          <a:p>
            <a:fld id="{1D22A8DE-296B-42C1-AB66-EA14179E929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D22A8DE-296B-42C1-AB66-EA14179E9296}"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AED8801-F47F-4C9C-90EE-2B8420E8D369}"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C9831F7-29AB-421E-82A3-C284B67614F8}"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D22A8DE-296B-42C1-AB66-EA14179E9296}"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B41ABA4E-CD72-497B-97AA-7213B3980F60}" type="datetimeFigureOut">
              <a:rPr lang="en-US" smtClean="0"/>
              <a:pPr/>
              <a:t>11/17/2010</a:t>
            </a:fld>
            <a:endParaRPr lang="en-US"/>
          </a:p>
        </p:txBody>
      </p:sp>
      <p:sp>
        <p:nvSpPr>
          <p:cNvPr id="16" name="Slide Number Placeholder 15"/>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7" name="Footer Placeholder 16"/>
          <p:cNvSpPr>
            <a:spLocks noGrp="1"/>
          </p:cNvSpPr>
          <p:nvPr>
            <p:ph type="ftr" sz="quarter" idx="12"/>
          </p:nvPr>
        </p:nvSpPr>
        <p:spPr/>
        <p:txBody>
          <a:bodyPr/>
          <a:lstStyle/>
          <a:p>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11/17/2010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41ABA4E-CD72-497B-97AA-7213B3980F60}" type="datetimeFigureOut">
              <a:rPr lang="en-US" smtClean="0"/>
              <a:pPr/>
              <a:t>11/17/2010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B41ABA4E-CD72-497B-97AA-7213B3980F60}" type="datetimeFigureOut">
              <a:rPr lang="en-US" smtClean="0"/>
              <a:pPr/>
              <a:t>11/17/2010</a:t>
            </a:fld>
            <a:endParaRPr lang="en-US"/>
          </a:p>
        </p:txBody>
      </p:sp>
      <p:sp>
        <p:nvSpPr>
          <p:cNvPr id="15" name="Slide Number Placeholder 14"/>
          <p:cNvSpPr>
            <a:spLocks noGrp="1"/>
          </p:cNvSpPr>
          <p:nvPr>
            <p:ph type="sldNum" sz="quarter" idx="15"/>
          </p:nvPr>
        </p:nvSpPr>
        <p:spPr/>
        <p:txBody>
          <a:bodyPr/>
          <a:lstStyle>
            <a:lvl1pPr algn="ctr">
              <a:defRPr/>
            </a:lvl1pPr>
          </a:lstStyle>
          <a:p>
            <a:fld id="{D2E57653-3E58-4892-A7ED-712530ACC680}" type="slidenum">
              <a:rPr kumimoji="0" lang="en-US" smtClean="0"/>
              <a:pPr/>
              <a:t>‹#›</a:t>
            </a:fld>
            <a:endParaRPr kumimoji="0" lang="en-US"/>
          </a:p>
        </p:txBody>
      </p:sp>
      <p:sp>
        <p:nvSpPr>
          <p:cNvPr id="16" name="Footer Placeholder 15"/>
          <p:cNvSpPr>
            <a:spLocks noGrp="1"/>
          </p:cNvSpPr>
          <p:nvPr>
            <p:ph type="ftr" sz="quarter" idx="16"/>
          </p:nvPr>
        </p:nvSpPr>
        <p:spPr/>
        <p:txBody>
          <a:bodyPr/>
          <a:lstStyle/>
          <a:p>
            <a:endParaRPr kumimoji="0"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1ABA4E-CD72-497B-97AA-7213B3980F60}" type="datetimeFigureOut">
              <a:rPr lang="en-US" smtClean="0"/>
              <a:pPr/>
              <a:t>11/17/2010</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1ABA4E-CD72-497B-97AA-7213B3980F60}" type="datetimeFigureOut">
              <a:rPr lang="en-US" smtClean="0"/>
              <a:pPr/>
              <a:t>11/17/2010</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8" name="Footer Placeholder 7"/>
          <p:cNvSpPr>
            <a:spLocks noGrp="1"/>
          </p:cNvSpPr>
          <p:nvPr>
            <p:ph type="ftr" sz="quarter" idx="11"/>
          </p:nvPr>
        </p:nvSpPr>
        <p:spPr/>
        <p:txBody>
          <a:bodyPr/>
          <a:lstStyle/>
          <a:p>
            <a:endParaRPr kumimoji="0" lang="en-US"/>
          </a:p>
        </p:txBody>
      </p:sp>
      <p:sp>
        <p:nvSpPr>
          <p:cNvPr id="7" name="Date Placeholder 6"/>
          <p:cNvSpPr>
            <a:spLocks noGrp="1"/>
          </p:cNvSpPr>
          <p:nvPr>
            <p:ph type="dt" sz="half" idx="10"/>
          </p:nvPr>
        </p:nvSpPr>
        <p:spPr/>
        <p:txBody>
          <a:bodyPr/>
          <a:lstStyle/>
          <a:p>
            <a:fld id="{B41ABA4E-CD72-497B-97AA-7213B3980F60}" type="datetimeFigureOut">
              <a:rPr lang="en-US" smtClean="0"/>
              <a:pPr/>
              <a:t>11/17/2010</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B41ABA4E-CD72-497B-97AA-7213B3980F60}" type="datetimeFigureOut">
              <a:rPr lang="en-US" smtClean="0"/>
              <a:pPr/>
              <a:t>11/17/2010</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D2E57653-3E58-4892-A7ED-712530ACC680}" type="slidenum">
              <a:rPr kumimoji="0" lang="en-US" smtClean="0"/>
              <a:pPr/>
              <a:t>‹#›</a:t>
            </a:fld>
            <a:endParaRPr kumimoji="0"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1ABA4E-CD72-497B-97AA-7213B3980F60}" type="datetimeFigureOut">
              <a:rPr lang="en-US" smtClean="0"/>
              <a:pPr/>
              <a:t>11/17/2010</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D2E57653-3E58-4892-A7ED-712530ACC680}" type="slidenum">
              <a:rPr kumimoji="0" lang="en-US" smtClean="0"/>
              <a:pPr/>
              <a:t>‹#›</a:t>
            </a:fld>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B41ABA4E-CD72-497B-97AA-7213B3980F60}" type="datetimeFigureOut">
              <a:rPr lang="en-US" smtClean="0"/>
              <a:pPr/>
              <a:t>11/17/2010</a:t>
            </a:fld>
            <a:endParaRPr lang="en-US"/>
          </a:p>
        </p:txBody>
      </p:sp>
      <p:sp>
        <p:nvSpPr>
          <p:cNvPr id="9" name="Slide Number Placeholder 8"/>
          <p:cNvSpPr>
            <a:spLocks noGrp="1"/>
          </p:cNvSpPr>
          <p:nvPr>
            <p:ph type="sldNum" sz="quarter" idx="15"/>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6"/>
          </p:nvPr>
        </p:nvSpPr>
        <p:spPr/>
        <p:txBody>
          <a:bodyPr/>
          <a:lstStyle/>
          <a:p>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B41ABA4E-CD72-497B-97AA-7213B3980F60}" type="datetimeFigureOut">
              <a:rPr lang="en-US" smtClean="0"/>
              <a:pPr/>
              <a:t>11/17/2010</a:t>
            </a:fld>
            <a:endParaRPr lang="en-US"/>
          </a:p>
        </p:txBody>
      </p:sp>
      <p:sp>
        <p:nvSpPr>
          <p:cNvPr id="9" name="Slide Number Placeholder 8"/>
          <p:cNvSpPr>
            <a:spLocks noGrp="1"/>
          </p:cNvSpPr>
          <p:nvPr>
            <p:ph type="sldNum" sz="quarter" idx="11"/>
          </p:nvPr>
        </p:nvSpPr>
        <p:spPr/>
        <p:txBody>
          <a:bodyPr/>
          <a:lstStyle/>
          <a:p>
            <a:fld id="{D2E57653-3E58-4892-A7ED-712530ACC680}" type="slidenum">
              <a:rPr kumimoji="0" lang="en-US" smtClean="0"/>
              <a:pPr/>
              <a:t>‹#›</a:t>
            </a:fld>
            <a:endParaRPr kumimoji="0" lang="en-US"/>
          </a:p>
        </p:txBody>
      </p:sp>
      <p:sp>
        <p:nvSpPr>
          <p:cNvPr id="10" name="Footer Placeholder 9"/>
          <p:cNvSpPr>
            <a:spLocks noGrp="1"/>
          </p:cNvSpPr>
          <p:nvPr>
            <p:ph type="ftr" sz="quarter" idx="12"/>
          </p:nvPr>
        </p:nvSpPr>
        <p:spPr/>
        <p:txBody>
          <a:bodyPr/>
          <a:lstStyle/>
          <a:p>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B41ABA4E-CD72-497B-97AA-7213B3980F60}" type="datetimeFigureOut">
              <a:rPr lang="en-US" smtClean="0"/>
              <a:pPr/>
              <a:t>11/17/2010</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kumimoji="0"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D2E57653-3E58-4892-A7ED-712530ACC680}" type="slidenum">
              <a:rPr kumimoji="0" lang="en-US" smtClean="0"/>
              <a:pPr/>
              <a:t>‹#›</a:t>
            </a:fld>
            <a:endParaRPr kumimoji="0"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tiff"/><Relationship Id="rId7" Type="http://schemas.openxmlformats.org/officeDocument/2006/relationships/image" Target="../media/image10.png"/><Relationship Id="rId12"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9.tiff"/><Relationship Id="rId11" Type="http://schemas.openxmlformats.org/officeDocument/2006/relationships/image" Target="../media/image14.png"/><Relationship Id="rId5" Type="http://schemas.openxmlformats.org/officeDocument/2006/relationships/image" Target="../media/image8.tiff"/><Relationship Id="rId10" Type="http://schemas.openxmlformats.org/officeDocument/2006/relationships/image" Target="../media/image13.jpeg"/><Relationship Id="rId4" Type="http://schemas.openxmlformats.org/officeDocument/2006/relationships/image" Target="../media/image7.tiff"/><Relationship Id="rId9"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7.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nchor="ctr"/>
          <a:lstStyle/>
          <a:p>
            <a:r>
              <a:rPr lang="en-US" sz="2800" dirty="0" smtClean="0"/>
              <a:t>Understanding Xaverian Spirituality</a:t>
            </a:r>
          </a:p>
        </p:txBody>
      </p:sp>
      <p:sp>
        <p:nvSpPr>
          <p:cNvPr id="3" name="Title 2"/>
          <p:cNvSpPr>
            <a:spLocks noGrp="1"/>
          </p:cNvSpPr>
          <p:nvPr>
            <p:ph type="ctrTitle"/>
          </p:nvPr>
        </p:nvSpPr>
        <p:spPr/>
        <p:txBody>
          <a:bodyPr/>
          <a:lstStyle/>
          <a:p>
            <a:r>
              <a:rPr dirty="0" smtClean="0"/>
              <a:t>Ordinary Persons</a:t>
            </a:r>
            <a:br>
              <a:rPr dirty="0" smtClean="0"/>
            </a:br>
            <a:r>
              <a:rPr lang="en-US" dirty="0" smtClean="0"/>
              <a:t>on the Common Way</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lnSpcReduction="10000"/>
          </a:bodyPr>
          <a:lstStyle/>
          <a:p>
            <a:pPr>
              <a:spcBef>
                <a:spcPts val="0"/>
              </a:spcBef>
              <a:spcAft>
                <a:spcPts val="1200"/>
              </a:spcAft>
              <a:buClr>
                <a:srgbClr val="FFFF66"/>
              </a:buClr>
              <a:buFont typeface="Wingdings 2"/>
              <a:buChar char=""/>
              <a:defRPr/>
            </a:pPr>
            <a:r>
              <a:rPr lang="en-US" sz="2100" dirty="0" smtClean="0">
                <a:effectLst>
                  <a:outerShdw blurRad="38100" dist="38100" dir="2700000" algn="tl">
                    <a:srgbClr val="000000">
                      <a:alpha val="43137"/>
                    </a:srgbClr>
                  </a:outerShdw>
                </a:effectLst>
                <a:latin typeface="Cambria" pitchFamily="18" charset="0"/>
              </a:rPr>
              <a:t>“Personal spirituality is a person’s unique articulation and living of a Special Spirituality. For example, not all Dominicans are alike. Even those who live the Dominican spirituality will necessary live it in their own way. There is no avenue of spiritualization for the individual and the community than the personal way. A community of religious or lay people is only as spiritual as its individual members. We cannot spiritualize a community </a:t>
            </a:r>
            <a:r>
              <a:rPr lang="en-US" sz="2100" i="1" dirty="0" smtClean="0">
                <a:effectLst>
                  <a:outerShdw blurRad="38100" dist="38100" dir="2700000" algn="tl">
                    <a:srgbClr val="000000">
                      <a:alpha val="43137"/>
                    </a:srgbClr>
                  </a:outerShdw>
                </a:effectLst>
                <a:latin typeface="Cambria" pitchFamily="18" charset="0"/>
              </a:rPr>
              <a:t>en bloc</a:t>
            </a:r>
            <a:r>
              <a:rPr lang="en-US" sz="2100" dirty="0" smtClean="0">
                <a:effectLst>
                  <a:outerShdw blurRad="38100" dist="38100" dir="2700000" algn="tl">
                    <a:srgbClr val="000000">
                      <a:alpha val="43137"/>
                    </a:srgbClr>
                  </a:outerShdw>
                </a:effectLst>
                <a:latin typeface="Cambria" pitchFamily="18" charset="0"/>
              </a:rPr>
              <a:t>…. The spiritualization of a group only takes place in and through the spiritualization of the persons who make up the group.” (Adrian Van </a:t>
            </a:r>
            <a:r>
              <a:rPr lang="en-US" sz="2100" dirty="0" err="1" smtClean="0">
                <a:effectLst>
                  <a:outerShdw blurRad="38100" dist="38100" dir="2700000" algn="tl">
                    <a:srgbClr val="000000">
                      <a:alpha val="43137"/>
                    </a:srgbClr>
                  </a:outerShdw>
                </a:effectLst>
                <a:latin typeface="Cambria" pitchFamily="18" charset="0"/>
              </a:rPr>
              <a:t>Kaam</a:t>
            </a:r>
            <a:r>
              <a:rPr lang="en-US" sz="2100" dirty="0" smtClean="0">
                <a:effectLst>
                  <a:outerShdw blurRad="38100" dist="38100" dir="2700000" algn="tl">
                    <a:srgbClr val="000000">
                      <a:alpha val="43137"/>
                    </a:srgbClr>
                  </a:outerShdw>
                </a:effectLst>
                <a:latin typeface="Cambria" pitchFamily="18" charset="0"/>
              </a:rPr>
              <a:t>, </a:t>
            </a:r>
            <a:r>
              <a:rPr lang="en-US" sz="2100" i="1" dirty="0" smtClean="0">
                <a:effectLst>
                  <a:outerShdw blurRad="38100" dist="38100" dir="2700000" algn="tl">
                    <a:srgbClr val="000000">
                      <a:alpha val="43137"/>
                    </a:srgbClr>
                  </a:outerShdw>
                </a:effectLst>
                <a:latin typeface="Cambria" pitchFamily="18" charset="0"/>
              </a:rPr>
              <a:t>In Search of Spiritual Identity</a:t>
            </a:r>
            <a:r>
              <a:rPr lang="en-US" sz="2100" dirty="0" smtClean="0">
                <a:effectLst>
                  <a:outerShdw blurRad="38100" dist="38100" dir="2700000" algn="tl">
                    <a:srgbClr val="000000">
                      <a:alpha val="43137"/>
                    </a:srgbClr>
                  </a:outerShdw>
                </a:effectLst>
                <a:latin typeface="Cambria" pitchFamily="18" charset="0"/>
              </a:rPr>
              <a:t>, </a:t>
            </a:r>
            <a:r>
              <a:rPr lang="en-US" sz="2100" dirty="0" err="1" smtClean="0">
                <a:effectLst>
                  <a:outerShdw blurRad="38100" dist="38100" dir="2700000" algn="tl">
                    <a:srgbClr val="000000">
                      <a:alpha val="43137"/>
                    </a:srgbClr>
                  </a:outerShdw>
                </a:effectLst>
                <a:latin typeface="Cambria" pitchFamily="18" charset="0"/>
              </a:rPr>
              <a:t>p</a:t>
            </a:r>
            <a:r>
              <a:rPr lang="en-US" sz="2100" dirty="0" smtClean="0">
                <a:effectLst>
                  <a:outerShdw blurRad="38100" dist="38100" dir="2700000" algn="tl">
                    <a:srgbClr val="000000">
                      <a:alpha val="43137"/>
                    </a:srgbClr>
                  </a:outerShdw>
                </a:effectLst>
                <a:latin typeface="Cambria" pitchFamily="18" charset="0"/>
              </a:rPr>
              <a:t>. 24)</a:t>
            </a:r>
          </a:p>
          <a:p>
            <a:pPr>
              <a:spcBef>
                <a:spcPts val="0"/>
              </a:spcBef>
              <a:spcAft>
                <a:spcPts val="1200"/>
              </a:spcAft>
              <a:buClr>
                <a:srgbClr val="FFFF66"/>
              </a:buClr>
              <a:buFont typeface="Wingdings 2"/>
              <a:buChar char=""/>
              <a:defRPr/>
            </a:pPr>
            <a:r>
              <a:rPr lang="en-US" sz="2100" dirty="0" smtClean="0">
                <a:effectLst>
                  <a:outerShdw blurRad="38100" dist="38100" dir="2700000" algn="tl">
                    <a:srgbClr val="000000">
                      <a:alpha val="43137"/>
                    </a:srgbClr>
                  </a:outerShdw>
                </a:effectLst>
                <a:latin typeface="Cambria" pitchFamily="18" charset="0"/>
              </a:rPr>
              <a:t>“We don’t have to deny our own personalization of spirituality, but we must avoid universalizing it. We may show while speaking how we personally live a Special  Spirituality, yet we must make it clear that this is how </a:t>
            </a:r>
            <a:r>
              <a:rPr lang="en-US" sz="2100" i="1" dirty="0" smtClean="0">
                <a:effectLst>
                  <a:outerShdw blurRad="38100" dist="38100" dir="2700000" algn="tl">
                    <a:srgbClr val="000000">
                      <a:alpha val="43137"/>
                    </a:srgbClr>
                  </a:outerShdw>
                </a:effectLst>
                <a:latin typeface="Cambria" pitchFamily="18" charset="0"/>
              </a:rPr>
              <a:t>we </a:t>
            </a:r>
            <a:r>
              <a:rPr lang="en-US" sz="2100" dirty="0" smtClean="0">
                <a:effectLst>
                  <a:outerShdw blurRad="38100" dist="38100" dir="2700000" algn="tl">
                    <a:srgbClr val="000000">
                      <a:alpha val="43137"/>
                    </a:srgbClr>
                  </a:outerShdw>
                </a:effectLst>
                <a:latin typeface="Cambria" pitchFamily="18" charset="0"/>
              </a:rPr>
              <a:t> do it. (Adrian Van </a:t>
            </a:r>
            <a:r>
              <a:rPr lang="en-US" sz="2100" dirty="0" err="1" smtClean="0">
                <a:effectLst>
                  <a:outerShdw blurRad="38100" dist="38100" dir="2700000" algn="tl">
                    <a:srgbClr val="000000">
                      <a:alpha val="43137"/>
                    </a:srgbClr>
                  </a:outerShdw>
                </a:effectLst>
                <a:latin typeface="Cambria" pitchFamily="18" charset="0"/>
              </a:rPr>
              <a:t>Kaam</a:t>
            </a:r>
            <a:r>
              <a:rPr lang="en-US" sz="2100" dirty="0" smtClean="0">
                <a:effectLst>
                  <a:outerShdw blurRad="38100" dist="38100" dir="2700000" algn="tl">
                    <a:srgbClr val="000000">
                      <a:alpha val="43137"/>
                    </a:srgbClr>
                  </a:outerShdw>
                </a:effectLst>
                <a:latin typeface="Cambria" pitchFamily="18" charset="0"/>
              </a:rPr>
              <a:t>, </a:t>
            </a:r>
            <a:r>
              <a:rPr lang="en-US" sz="2100" i="1" dirty="0" smtClean="0">
                <a:effectLst>
                  <a:outerShdw blurRad="38100" dist="38100" dir="2700000" algn="tl">
                    <a:srgbClr val="000000">
                      <a:alpha val="43137"/>
                    </a:srgbClr>
                  </a:outerShdw>
                </a:effectLst>
                <a:latin typeface="Cambria" pitchFamily="18" charset="0"/>
              </a:rPr>
              <a:t>In Search of Spiritual Identity</a:t>
            </a:r>
            <a:r>
              <a:rPr lang="en-US" sz="2100" dirty="0" smtClean="0">
                <a:effectLst>
                  <a:outerShdw blurRad="38100" dist="38100" dir="2700000" algn="tl">
                    <a:srgbClr val="000000">
                      <a:alpha val="43137"/>
                    </a:srgbClr>
                  </a:outerShdw>
                </a:effectLst>
                <a:latin typeface="Cambria" pitchFamily="18" charset="0"/>
              </a:rPr>
              <a:t>, </a:t>
            </a:r>
            <a:r>
              <a:rPr lang="en-US" sz="2100" dirty="0" err="1" smtClean="0">
                <a:effectLst>
                  <a:outerShdw blurRad="38100" dist="38100" dir="2700000" algn="tl">
                    <a:srgbClr val="000000">
                      <a:alpha val="43137"/>
                    </a:srgbClr>
                  </a:outerShdw>
                </a:effectLst>
                <a:latin typeface="Cambria" pitchFamily="18" charset="0"/>
              </a:rPr>
              <a:t>p</a:t>
            </a:r>
            <a:r>
              <a:rPr lang="en-US" sz="2100" dirty="0" smtClean="0">
                <a:effectLst>
                  <a:outerShdw blurRad="38100" dist="38100" dir="2700000" algn="tl">
                    <a:srgbClr val="000000">
                      <a:alpha val="43137"/>
                    </a:srgbClr>
                  </a:outerShdw>
                </a:effectLst>
                <a:latin typeface="Cambria" pitchFamily="18" charset="0"/>
              </a:rPr>
              <a:t>. 25)</a:t>
            </a:r>
          </a:p>
        </p:txBody>
      </p:sp>
      <p:sp>
        <p:nvSpPr>
          <p:cNvPr id="3" name="Title 2"/>
          <p:cNvSpPr>
            <a:spLocks noGrp="1"/>
          </p:cNvSpPr>
          <p:nvPr>
            <p:ph type="title"/>
          </p:nvPr>
        </p:nvSpPr>
        <p:spPr/>
        <p:txBody>
          <a:bodyPr>
            <a:normAutofit fontScale="90000"/>
          </a:bodyPr>
          <a:lstStyle/>
          <a:p>
            <a:r>
              <a:rPr lang="en-US" dirty="0" smtClean="0"/>
              <a:t>Special Spirituality and Personal Spirituality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000" dirty="0" smtClean="0"/>
              <a:t>Foundational Aspects of      </a:t>
            </a:r>
            <a:br>
              <a:rPr lang="en-US" sz="4000" dirty="0" smtClean="0"/>
            </a:br>
            <a:r>
              <a:rPr lang="en-US" sz="4000" dirty="0" smtClean="0"/>
              <a:t>Xaverian Spirituality </a:t>
            </a:r>
            <a:endParaRPr lang="en-US" sz="4000"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0"/>
            <a:ext cx="8229600" cy="1219200"/>
          </a:xfrm>
        </p:spPr>
        <p:txBody>
          <a:bodyPr anchor="ctr">
            <a:normAutofit fontScale="90000"/>
          </a:bodyPr>
          <a:lstStyle/>
          <a:p>
            <a:r>
              <a:rPr lang="en-US" dirty="0" err="1" smtClean="0"/>
              <a:t>Ryken’s</a:t>
            </a:r>
            <a:r>
              <a:rPr lang="en-US" dirty="0" smtClean="0"/>
              <a:t> Primordial Spiritual Awakening</a:t>
            </a:r>
            <a:endParaRPr lang="en-US" dirty="0"/>
          </a:p>
        </p:txBody>
      </p:sp>
      <p:pic>
        <p:nvPicPr>
          <p:cNvPr id="4" name="Picture 4" descr="H:\Ryken\Autobiography.png"/>
          <p:cNvPicPr>
            <a:picLocks noChangeAspect="1" noChangeArrowheads="1"/>
          </p:cNvPicPr>
          <p:nvPr/>
        </p:nvPicPr>
        <p:blipFill>
          <a:blip r:embed="rId3" cstate="print">
            <a:lum bright="10000"/>
          </a:blip>
          <a:srcRect t="36582"/>
          <a:stretch>
            <a:fillRect/>
          </a:stretch>
        </p:blipFill>
        <p:spPr bwMode="auto">
          <a:xfrm>
            <a:off x="457200" y="1371600"/>
            <a:ext cx="3209551" cy="3302519"/>
          </a:xfrm>
          <a:prstGeom prst="rect">
            <a:avLst/>
          </a:prstGeom>
          <a:noFill/>
        </p:spPr>
      </p:pic>
      <p:sp>
        <p:nvSpPr>
          <p:cNvPr id="5" name="Content Placeholder 3"/>
          <p:cNvSpPr>
            <a:spLocks noGrp="1"/>
          </p:cNvSpPr>
          <p:nvPr>
            <p:ph sz="half" idx="4294967295"/>
          </p:nvPr>
        </p:nvSpPr>
        <p:spPr>
          <a:xfrm>
            <a:off x="4343400" y="990600"/>
            <a:ext cx="4572000" cy="5562600"/>
          </a:xfrm>
          <a:prstGeom prst="rect">
            <a:avLst/>
          </a:prstGeom>
        </p:spPr>
        <p:txBody>
          <a:bodyPr>
            <a:noAutofit/>
          </a:bodyPr>
          <a:lstStyle/>
          <a:p>
            <a:pPr marL="0" indent="0">
              <a:spcBef>
                <a:spcPts val="0"/>
              </a:spcBef>
              <a:spcAft>
                <a:spcPts val="1000"/>
              </a:spcAft>
              <a:buClr>
                <a:srgbClr val="FFFF66"/>
              </a:buClr>
              <a:buFont typeface="Wingdings" pitchFamily="2" charset="2"/>
              <a:buChar char="Ø"/>
            </a:pPr>
            <a:r>
              <a:rPr lang="en-US" sz="2100" dirty="0" smtClean="0">
                <a:latin typeface="Cambria" pitchFamily="18" charset="0"/>
              </a:rPr>
              <a:t> through a deep </a:t>
            </a:r>
            <a:r>
              <a:rPr lang="en-US" sz="2100" b="1" u="sng" dirty="0" smtClean="0">
                <a:solidFill>
                  <a:srgbClr val="FFFF66"/>
                </a:solidFill>
                <a:latin typeface="Cambria" pitchFamily="18" charset="0"/>
              </a:rPr>
              <a:t>humiliation</a:t>
            </a:r>
            <a:r>
              <a:rPr lang="en-US" sz="2100" dirty="0" smtClean="0">
                <a:latin typeface="Cambria" pitchFamily="18" charset="0"/>
              </a:rPr>
              <a:t>, I was </a:t>
            </a:r>
            <a:r>
              <a:rPr lang="en-US" sz="2100" b="1" u="sng" dirty="0" smtClean="0">
                <a:solidFill>
                  <a:srgbClr val="FFFF66"/>
                </a:solidFill>
                <a:latin typeface="Cambria" pitchFamily="18" charset="0"/>
              </a:rPr>
              <a:t>converted </a:t>
            </a:r>
            <a:r>
              <a:rPr lang="en-US" sz="2100" dirty="0" smtClean="0">
                <a:latin typeface="Cambria" pitchFamily="18" charset="0"/>
              </a:rPr>
              <a:t>and </a:t>
            </a:r>
            <a:r>
              <a:rPr lang="en-US" sz="2100" b="1" u="sng" dirty="0" smtClean="0">
                <a:solidFill>
                  <a:srgbClr val="FFFF66"/>
                </a:solidFill>
                <a:latin typeface="Cambria" pitchFamily="18" charset="0"/>
              </a:rPr>
              <a:t>fell in love with the service of God</a:t>
            </a:r>
          </a:p>
          <a:p>
            <a:pPr marL="0" indent="0">
              <a:spcBef>
                <a:spcPts val="0"/>
              </a:spcBef>
              <a:spcAft>
                <a:spcPts val="1000"/>
              </a:spcAft>
              <a:buClr>
                <a:srgbClr val="FFFF66"/>
              </a:buClr>
              <a:buFont typeface="Wingdings" pitchFamily="2" charset="2"/>
              <a:buChar char="Ø"/>
            </a:pPr>
            <a:r>
              <a:rPr lang="en-US" sz="2100" b="1" dirty="0" smtClean="0">
                <a:solidFill>
                  <a:srgbClr val="FFFF66"/>
                </a:solidFill>
                <a:latin typeface="Cambria" pitchFamily="18" charset="0"/>
              </a:rPr>
              <a:t> </a:t>
            </a:r>
            <a:r>
              <a:rPr lang="en-US" sz="2100" b="1" i="1" dirty="0" err="1" smtClean="0">
                <a:solidFill>
                  <a:srgbClr val="FFFF66"/>
                </a:solidFill>
                <a:latin typeface="Cambria" pitchFamily="18" charset="0"/>
              </a:rPr>
              <a:t>vernedering</a:t>
            </a:r>
            <a:r>
              <a:rPr lang="en-US" sz="2100" dirty="0" smtClean="0">
                <a:latin typeface="Cambria" pitchFamily="18" charset="0"/>
              </a:rPr>
              <a:t>: degradation, i.e. to be put in one’s place</a:t>
            </a:r>
          </a:p>
          <a:p>
            <a:pPr marL="0" indent="0">
              <a:spcBef>
                <a:spcPts val="0"/>
              </a:spcBef>
              <a:spcAft>
                <a:spcPts val="1000"/>
              </a:spcAft>
              <a:buClr>
                <a:srgbClr val="FFFF66"/>
              </a:buClr>
              <a:buFont typeface="Wingdings" pitchFamily="2" charset="2"/>
              <a:buChar char="Ø"/>
            </a:pPr>
            <a:r>
              <a:rPr lang="en-US" sz="2100" dirty="0" smtClean="0">
                <a:latin typeface="Cambria" pitchFamily="18" charset="0"/>
              </a:rPr>
              <a:t> </a:t>
            </a:r>
            <a:r>
              <a:rPr lang="en-US" sz="2100" b="1" i="1" dirty="0" err="1" smtClean="0">
                <a:solidFill>
                  <a:srgbClr val="FFFF66"/>
                </a:solidFill>
                <a:latin typeface="Cambria" pitchFamily="18" charset="0"/>
              </a:rPr>
              <a:t>bekeerde</a:t>
            </a:r>
            <a:r>
              <a:rPr lang="en-US" sz="2100" dirty="0" smtClean="0">
                <a:latin typeface="Cambria" pitchFamily="18" charset="0"/>
              </a:rPr>
              <a:t>: turn oneself (toward God) </a:t>
            </a:r>
          </a:p>
          <a:p>
            <a:pPr marL="0" indent="0">
              <a:spcBef>
                <a:spcPts val="0"/>
              </a:spcBef>
              <a:spcAft>
                <a:spcPts val="1000"/>
              </a:spcAft>
              <a:buClr>
                <a:srgbClr val="FFFF66"/>
              </a:buClr>
              <a:buFont typeface="Wingdings" pitchFamily="2" charset="2"/>
              <a:buChar char="Ø"/>
            </a:pPr>
            <a:r>
              <a:rPr lang="en-US" sz="2100" dirty="0" smtClean="0">
                <a:latin typeface="Cambria" pitchFamily="18" charset="0"/>
              </a:rPr>
              <a:t> </a:t>
            </a:r>
            <a:r>
              <a:rPr lang="en-US" sz="2100" b="1" i="1" dirty="0" err="1" smtClean="0">
                <a:solidFill>
                  <a:srgbClr val="FFFF66"/>
                </a:solidFill>
                <a:latin typeface="Cambria" pitchFamily="18" charset="0"/>
              </a:rPr>
              <a:t>verlieft</a:t>
            </a:r>
            <a:r>
              <a:rPr lang="en-US" sz="2100" b="1" i="1" dirty="0" smtClean="0">
                <a:solidFill>
                  <a:srgbClr val="FFFF66"/>
                </a:solidFill>
                <a:latin typeface="Cambria" pitchFamily="18" charset="0"/>
              </a:rPr>
              <a:t> </a:t>
            </a:r>
            <a:r>
              <a:rPr lang="en-US" sz="2100" b="1" i="1" dirty="0" err="1" smtClean="0">
                <a:solidFill>
                  <a:srgbClr val="FFFF66"/>
                </a:solidFill>
                <a:latin typeface="Cambria" pitchFamily="18" charset="0"/>
              </a:rPr>
              <a:t>wierd</a:t>
            </a:r>
            <a:r>
              <a:rPr lang="en-US" sz="2100" dirty="0" smtClean="0">
                <a:latin typeface="Cambria" pitchFamily="18" charset="0"/>
              </a:rPr>
              <a:t>: to fall in love (with God)</a:t>
            </a:r>
          </a:p>
          <a:p>
            <a:pPr marL="0" indent="0">
              <a:spcBef>
                <a:spcPts val="0"/>
              </a:spcBef>
              <a:spcAft>
                <a:spcPts val="1000"/>
              </a:spcAft>
              <a:buClr>
                <a:srgbClr val="FFFF66"/>
              </a:buClr>
              <a:buFont typeface="Wingdings" pitchFamily="2" charset="2"/>
              <a:buChar char="Ø"/>
            </a:pPr>
            <a:r>
              <a:rPr lang="en-US" sz="2100" dirty="0" smtClean="0">
                <a:latin typeface="Cambria" pitchFamily="18" charset="0"/>
              </a:rPr>
              <a:t> </a:t>
            </a:r>
            <a:r>
              <a:rPr lang="en-US" sz="2100" b="1" i="1" dirty="0" smtClean="0">
                <a:solidFill>
                  <a:srgbClr val="FFFF66"/>
                </a:solidFill>
                <a:latin typeface="Cambria" pitchFamily="18" charset="0"/>
              </a:rPr>
              <a:t>op den </a:t>
            </a:r>
            <a:r>
              <a:rPr lang="en-US" sz="2100" b="1" i="1" dirty="0" err="1" smtClean="0">
                <a:solidFill>
                  <a:srgbClr val="FFFF66"/>
                </a:solidFill>
                <a:latin typeface="Cambria" pitchFamily="18" charset="0"/>
              </a:rPr>
              <a:t>dienst</a:t>
            </a:r>
            <a:r>
              <a:rPr lang="en-US" sz="2100" dirty="0" smtClean="0">
                <a:latin typeface="Cambria" pitchFamily="18" charset="0"/>
              </a:rPr>
              <a:t>: (to put oneself) at the service (of God)</a:t>
            </a:r>
          </a:p>
          <a:p>
            <a:pPr marL="0" indent="0">
              <a:spcBef>
                <a:spcPts val="0"/>
              </a:spcBef>
              <a:spcAft>
                <a:spcPts val="1000"/>
              </a:spcAft>
              <a:buClr>
                <a:srgbClr val="FFFF66"/>
              </a:buClr>
              <a:buFont typeface="Wingdings" pitchFamily="2" charset="2"/>
              <a:buChar char="Ø"/>
            </a:pPr>
            <a:r>
              <a:rPr lang="en-US" sz="2100" b="1" dirty="0" smtClean="0">
                <a:latin typeface="Cambria" pitchFamily="18" charset="0"/>
              </a:rPr>
              <a:t> after strongly being put in my place, I turned toward God, fell in love with God, and put myself in God’s service  </a:t>
            </a:r>
          </a:p>
        </p:txBody>
      </p:sp>
      <p:sp>
        <p:nvSpPr>
          <p:cNvPr id="6" name="Content Placeholder 5"/>
          <p:cNvSpPr>
            <a:spLocks noGrp="1"/>
          </p:cNvSpPr>
          <p:nvPr>
            <p:ph sz="half" idx="1"/>
          </p:nvPr>
        </p:nvSpPr>
        <p:spPr>
          <a:xfrm>
            <a:off x="381000" y="2362200"/>
            <a:ext cx="3962400" cy="3886200"/>
          </a:xfrm>
        </p:spPr>
        <p:txBody>
          <a:bodyPr>
            <a:normAutofit lnSpcReduction="10000"/>
          </a:bodyPr>
          <a:lstStyle/>
          <a:p>
            <a:pPr marL="0" indent="0">
              <a:buNone/>
            </a:pPr>
            <a:endParaRPr lang="en-US" dirty="0" smtClean="0">
              <a:latin typeface="Cambria" pitchFamily="18" charset="0"/>
            </a:endParaRPr>
          </a:p>
          <a:p>
            <a:pPr marL="0" indent="0">
              <a:buNone/>
            </a:pPr>
            <a:endParaRPr lang="en-US" dirty="0" smtClean="0">
              <a:latin typeface="Cambria" pitchFamily="18" charset="0"/>
            </a:endParaRPr>
          </a:p>
          <a:p>
            <a:pPr marL="0" indent="0">
              <a:buNone/>
            </a:pPr>
            <a:endParaRPr lang="en-US" dirty="0" smtClean="0">
              <a:latin typeface="Cambria" pitchFamily="18" charset="0"/>
            </a:endParaRPr>
          </a:p>
          <a:p>
            <a:pPr marL="0" indent="0">
              <a:buNone/>
            </a:pPr>
            <a:endParaRPr lang="en-US" sz="2100" b="1" dirty="0" smtClean="0">
              <a:solidFill>
                <a:schemeClr val="bg2"/>
              </a:solidFill>
              <a:effectLst>
                <a:outerShdw blurRad="38100" dist="38100" dir="2700000" algn="tl">
                  <a:srgbClr val="000000">
                    <a:alpha val="43137"/>
                  </a:srgbClr>
                </a:outerShdw>
              </a:effectLst>
              <a:latin typeface="Cambria" pitchFamily="18" charset="0"/>
            </a:endParaRPr>
          </a:p>
          <a:p>
            <a:pPr marL="0" indent="0">
              <a:buNone/>
            </a:pPr>
            <a:endParaRPr lang="en-US" sz="2100" b="1" dirty="0" smtClean="0">
              <a:solidFill>
                <a:schemeClr val="bg2"/>
              </a:solidFill>
              <a:effectLst>
                <a:outerShdw blurRad="38100" dist="38100" dir="2700000" algn="tl">
                  <a:srgbClr val="000000">
                    <a:alpha val="43137"/>
                  </a:srgbClr>
                </a:outerShdw>
              </a:effectLst>
              <a:latin typeface="Cambria" pitchFamily="18" charset="0"/>
            </a:endParaRPr>
          </a:p>
          <a:p>
            <a:pPr marL="0" indent="0">
              <a:buNone/>
            </a:pPr>
            <a:endParaRPr lang="en-US" sz="2100" b="1" dirty="0" smtClean="0">
              <a:solidFill>
                <a:schemeClr val="bg2"/>
              </a:solidFill>
              <a:effectLst>
                <a:outerShdw blurRad="38100" dist="38100" dir="2700000" algn="tl">
                  <a:srgbClr val="000000">
                    <a:alpha val="43137"/>
                  </a:srgbClr>
                </a:outerShdw>
              </a:effectLst>
              <a:latin typeface="Cambria" pitchFamily="18" charset="0"/>
            </a:endParaRPr>
          </a:p>
          <a:p>
            <a:pPr marL="0" indent="0">
              <a:buNone/>
            </a:pPr>
            <a:endParaRPr lang="en-US" sz="2100" b="1" dirty="0" smtClean="0">
              <a:solidFill>
                <a:schemeClr val="bg2"/>
              </a:solidFill>
              <a:effectLst>
                <a:outerShdw blurRad="38100" dist="38100" dir="2700000" algn="tl">
                  <a:srgbClr val="000000">
                    <a:alpha val="43137"/>
                  </a:srgbClr>
                </a:outerShdw>
              </a:effectLst>
              <a:latin typeface="Cambria" pitchFamily="18" charset="0"/>
            </a:endParaRPr>
          </a:p>
          <a:p>
            <a:pPr marL="0" indent="0">
              <a:buNone/>
            </a:pPr>
            <a:r>
              <a:rPr lang="en-US" sz="2100" b="1" i="1" dirty="0" smtClean="0">
                <a:solidFill>
                  <a:schemeClr val="tx2">
                    <a:lumMod val="90000"/>
                  </a:schemeClr>
                </a:solidFill>
                <a:effectLst>
                  <a:outerShdw blurRad="38100" dist="38100" dir="2700000" algn="tl">
                    <a:srgbClr val="000000">
                      <a:alpha val="43137"/>
                    </a:srgbClr>
                  </a:outerShdw>
                </a:effectLst>
                <a:latin typeface="Cambria" pitchFamily="18" charset="0"/>
              </a:rPr>
              <a:t>…door </a:t>
            </a:r>
            <a:r>
              <a:rPr lang="en-US" sz="2100" b="1" i="1" dirty="0" err="1" smtClean="0">
                <a:solidFill>
                  <a:schemeClr val="tx2">
                    <a:lumMod val="90000"/>
                  </a:schemeClr>
                </a:solidFill>
                <a:effectLst>
                  <a:outerShdw blurRad="38100" dist="38100" dir="2700000" algn="tl">
                    <a:srgbClr val="000000">
                      <a:alpha val="43137"/>
                    </a:srgbClr>
                  </a:outerShdw>
                </a:effectLst>
                <a:latin typeface="Cambria" pitchFamily="18" charset="0"/>
              </a:rPr>
              <a:t>eene</a:t>
            </a:r>
            <a:r>
              <a:rPr lang="en-US" sz="2100" b="1" i="1" dirty="0" smtClean="0">
                <a:solidFill>
                  <a:schemeClr val="tx2">
                    <a:lumMod val="90000"/>
                  </a:schemeClr>
                </a:solidFill>
                <a:effectLst>
                  <a:outerShdw blurRad="38100" dist="38100" dir="2700000" algn="tl">
                    <a:srgbClr val="000000">
                      <a:alpha val="43137"/>
                    </a:srgbClr>
                  </a:outerShdw>
                </a:effectLst>
                <a:latin typeface="Cambria" pitchFamily="18" charset="0"/>
              </a:rPr>
              <a:t> </a:t>
            </a:r>
            <a:r>
              <a:rPr lang="en-US" sz="2100" b="1" i="1" dirty="0" err="1" smtClean="0">
                <a:solidFill>
                  <a:schemeClr val="tx2">
                    <a:lumMod val="90000"/>
                  </a:schemeClr>
                </a:solidFill>
                <a:effectLst>
                  <a:outerShdw blurRad="38100" dist="38100" dir="2700000" algn="tl">
                    <a:srgbClr val="000000">
                      <a:alpha val="43137"/>
                    </a:srgbClr>
                  </a:outerShdw>
                </a:effectLst>
                <a:latin typeface="Cambria" pitchFamily="18" charset="0"/>
              </a:rPr>
              <a:t>diepe</a:t>
            </a:r>
            <a:r>
              <a:rPr lang="en-US" sz="2100" b="1" i="1" dirty="0" smtClean="0">
                <a:solidFill>
                  <a:schemeClr val="tx2">
                    <a:lumMod val="90000"/>
                  </a:schemeClr>
                </a:solidFill>
                <a:effectLst>
                  <a:outerShdw blurRad="38100" dist="38100" dir="2700000" algn="tl">
                    <a:srgbClr val="000000">
                      <a:alpha val="43137"/>
                    </a:srgbClr>
                  </a:outerShdw>
                </a:effectLst>
                <a:latin typeface="Cambria" pitchFamily="18" charset="0"/>
              </a:rPr>
              <a:t> </a:t>
            </a:r>
            <a:r>
              <a:rPr lang="en-US" sz="2100" b="1" u="sng" dirty="0" err="1" smtClean="0">
                <a:solidFill>
                  <a:srgbClr val="FFFF66"/>
                </a:solidFill>
                <a:effectLst>
                  <a:outerShdw blurRad="38100" dist="38100" dir="2700000" algn="tl">
                    <a:srgbClr val="000000">
                      <a:alpha val="43137"/>
                    </a:srgbClr>
                  </a:outerShdw>
                </a:effectLst>
                <a:latin typeface="Cambria" pitchFamily="18" charset="0"/>
              </a:rPr>
              <a:t>vernedering</a:t>
            </a:r>
            <a:r>
              <a:rPr lang="en-US" sz="2100" b="1" dirty="0" smtClean="0">
                <a:solidFill>
                  <a:srgbClr val="FFFF66"/>
                </a:solidFill>
                <a:effectLst>
                  <a:outerShdw blurRad="38100" dist="38100" dir="2700000" algn="tl">
                    <a:srgbClr val="000000">
                      <a:alpha val="43137"/>
                    </a:srgbClr>
                  </a:outerShdw>
                </a:effectLst>
                <a:latin typeface="Cambria" pitchFamily="18" charset="0"/>
              </a:rPr>
              <a:t> </a:t>
            </a:r>
            <a:r>
              <a:rPr lang="en-US" sz="2100" b="1" u="sng" dirty="0" err="1" smtClean="0">
                <a:solidFill>
                  <a:srgbClr val="FFFF66"/>
                </a:solidFill>
                <a:effectLst>
                  <a:outerShdw blurRad="38100" dist="38100" dir="2700000" algn="tl">
                    <a:srgbClr val="000000">
                      <a:alpha val="43137"/>
                    </a:srgbClr>
                  </a:outerShdw>
                </a:effectLst>
                <a:latin typeface="Cambria" pitchFamily="18" charset="0"/>
              </a:rPr>
              <a:t>bekeerde</a:t>
            </a:r>
            <a:r>
              <a:rPr lang="en-US" sz="2100" b="1" dirty="0" smtClean="0">
                <a:solidFill>
                  <a:schemeClr val="tx2">
                    <a:lumMod val="90000"/>
                  </a:schemeClr>
                </a:solidFill>
                <a:effectLst>
                  <a:outerShdw blurRad="38100" dist="38100" dir="2700000" algn="tl">
                    <a:srgbClr val="000000">
                      <a:alpha val="43137"/>
                    </a:srgbClr>
                  </a:outerShdw>
                </a:effectLst>
                <a:latin typeface="Cambria" pitchFamily="18" charset="0"/>
              </a:rPr>
              <a:t> en </a:t>
            </a:r>
            <a:r>
              <a:rPr lang="en-US" sz="2100" b="1" u="sng" dirty="0" smtClean="0">
                <a:solidFill>
                  <a:srgbClr val="FFFF66"/>
                </a:solidFill>
                <a:effectLst>
                  <a:outerShdw blurRad="38100" dist="38100" dir="2700000" algn="tl">
                    <a:srgbClr val="000000">
                      <a:alpha val="43137"/>
                    </a:srgbClr>
                  </a:outerShdw>
                </a:effectLst>
                <a:latin typeface="Cambria" pitchFamily="18" charset="0"/>
              </a:rPr>
              <a:t>op den </a:t>
            </a:r>
            <a:r>
              <a:rPr lang="en-US" sz="2100" b="1" u="sng" dirty="0" err="1" smtClean="0">
                <a:solidFill>
                  <a:srgbClr val="FFFF66"/>
                </a:solidFill>
                <a:effectLst>
                  <a:outerShdw blurRad="38100" dist="38100" dir="2700000" algn="tl">
                    <a:srgbClr val="000000">
                      <a:alpha val="43137"/>
                    </a:srgbClr>
                  </a:outerShdw>
                </a:effectLst>
                <a:latin typeface="Cambria" pitchFamily="18" charset="0"/>
              </a:rPr>
              <a:t>dienst</a:t>
            </a:r>
            <a:r>
              <a:rPr lang="en-US" sz="2100" b="1" u="sng" dirty="0" smtClean="0">
                <a:solidFill>
                  <a:srgbClr val="FFFF66"/>
                </a:solidFill>
                <a:effectLst>
                  <a:outerShdw blurRad="38100" dist="38100" dir="2700000" algn="tl">
                    <a:srgbClr val="000000">
                      <a:alpha val="43137"/>
                    </a:srgbClr>
                  </a:outerShdw>
                </a:effectLst>
                <a:latin typeface="Cambria" pitchFamily="18" charset="0"/>
              </a:rPr>
              <a:t> </a:t>
            </a:r>
            <a:r>
              <a:rPr lang="en-US" sz="2100" b="1" dirty="0" smtClean="0">
                <a:solidFill>
                  <a:schemeClr val="tx2">
                    <a:lumMod val="90000"/>
                  </a:schemeClr>
                </a:solidFill>
                <a:effectLst>
                  <a:outerShdw blurRad="38100" dist="38100" dir="2700000" algn="tl">
                    <a:srgbClr val="000000">
                      <a:alpha val="43137"/>
                    </a:srgbClr>
                  </a:outerShdw>
                </a:effectLst>
                <a:latin typeface="Cambria" pitchFamily="18" charset="0"/>
              </a:rPr>
              <a:t> </a:t>
            </a:r>
            <a:r>
              <a:rPr lang="en-US" sz="2100" b="1" dirty="0" smtClean="0">
                <a:solidFill>
                  <a:srgbClr val="FC8C8C"/>
                </a:solidFill>
                <a:effectLst>
                  <a:outerShdw blurRad="38100" dist="38100" dir="2700000" algn="tl">
                    <a:srgbClr val="000000">
                      <a:alpha val="43137"/>
                    </a:srgbClr>
                  </a:outerShdw>
                </a:effectLst>
                <a:latin typeface="Cambria" pitchFamily="18" charset="0"/>
              </a:rPr>
              <a:t>van God </a:t>
            </a:r>
            <a:r>
              <a:rPr lang="en-US" sz="2100" b="1" u="sng" dirty="0" err="1" smtClean="0">
                <a:solidFill>
                  <a:srgbClr val="FFFF66"/>
                </a:solidFill>
                <a:effectLst>
                  <a:outerShdw blurRad="38100" dist="38100" dir="2700000" algn="tl">
                    <a:srgbClr val="000000">
                      <a:alpha val="43137"/>
                    </a:srgbClr>
                  </a:outerShdw>
                </a:effectLst>
                <a:latin typeface="Cambria" pitchFamily="18" charset="0"/>
              </a:rPr>
              <a:t>verlieft</a:t>
            </a:r>
            <a:r>
              <a:rPr lang="en-US" sz="2100" b="1" u="sng" dirty="0" smtClean="0">
                <a:solidFill>
                  <a:srgbClr val="FFFF66"/>
                </a:solidFill>
                <a:effectLst>
                  <a:outerShdw blurRad="38100" dist="38100" dir="2700000" algn="tl">
                    <a:srgbClr val="000000">
                      <a:alpha val="43137"/>
                    </a:srgbClr>
                  </a:outerShdw>
                </a:effectLst>
                <a:latin typeface="Cambria" pitchFamily="18" charset="0"/>
              </a:rPr>
              <a:t> </a:t>
            </a:r>
            <a:r>
              <a:rPr lang="en-US" sz="2100" b="1" u="sng" dirty="0" err="1" smtClean="0">
                <a:solidFill>
                  <a:srgbClr val="FFFF66"/>
                </a:solidFill>
                <a:effectLst>
                  <a:outerShdw blurRad="38100" dist="38100" dir="2700000" algn="tl">
                    <a:srgbClr val="000000">
                      <a:alpha val="43137"/>
                    </a:srgbClr>
                  </a:outerShdw>
                </a:effectLst>
                <a:latin typeface="Cambria" pitchFamily="18" charset="0"/>
              </a:rPr>
              <a:t>wierd</a:t>
            </a:r>
            <a:endParaRPr lang="en-US" sz="2100" b="1" u="sng" dirty="0">
              <a:solidFill>
                <a:srgbClr val="FFFF66"/>
              </a:solidFill>
              <a:effectLst>
                <a:outerShdw blurRad="38100" dist="38100" dir="2700000" algn="tl">
                  <a:srgbClr val="000000">
                    <a:alpha val="43137"/>
                  </a:srgbClr>
                </a:outerShdw>
              </a:effectLst>
              <a:latin typeface="Cambria" pitchFamily="18" charset="0"/>
            </a:endParaRPr>
          </a:p>
        </p:txBody>
      </p:sp>
      <p:pic>
        <p:nvPicPr>
          <p:cNvPr id="7" name="Picture 3" descr="H:\Ryken\Fall in Love with the Service of God.png"/>
          <p:cNvPicPr>
            <a:picLocks noChangeAspect="1" noChangeArrowheads="1"/>
          </p:cNvPicPr>
          <p:nvPr/>
        </p:nvPicPr>
        <p:blipFill>
          <a:blip r:embed="rId4" cstate="print"/>
          <a:srcRect/>
          <a:stretch>
            <a:fillRect/>
          </a:stretch>
        </p:blipFill>
        <p:spPr bwMode="auto">
          <a:xfrm>
            <a:off x="228600" y="2286000"/>
            <a:ext cx="4003766" cy="60960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down)">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amond(i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6">
                                            <p:txEl>
                                              <p:pRg st="7" end="7"/>
                                            </p:txEl>
                                          </p:spTgt>
                                        </p:tgtEl>
                                        <p:attrNameLst>
                                          <p:attrName>style.visibility</p:attrName>
                                        </p:attrNameLst>
                                      </p:cBhvr>
                                      <p:to>
                                        <p:strVal val="visible"/>
                                      </p:to>
                                    </p:set>
                                    <p:animEffect transition="in" filter="diamond(in)">
                                      <p:cBhvr>
                                        <p:cTn id="17" dur="500"/>
                                        <p:tgtEl>
                                          <p:spTgt spid="6">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down)">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down)">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down)">
                                      <p:cBhvr>
                                        <p:cTn id="32" dur="500"/>
                                        <p:tgtEl>
                                          <p:spTgt spid="5">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xEl>
                                              <p:pRg st="4" end="4"/>
                                            </p:txEl>
                                          </p:spTgt>
                                        </p:tgtEl>
                                        <p:attrNameLst>
                                          <p:attrName>style.visibility</p:attrName>
                                        </p:attrNameLst>
                                      </p:cBhvr>
                                      <p:to>
                                        <p:strVal val="visible"/>
                                      </p:to>
                                    </p:set>
                                    <p:animEffect transition="in" filter="wipe(down)">
                                      <p:cBhvr>
                                        <p:cTn id="37" dur="500"/>
                                        <p:tgtEl>
                                          <p:spTgt spid="5">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5">
                                            <p:txEl>
                                              <p:pRg st="5" end="5"/>
                                            </p:txEl>
                                          </p:spTgt>
                                        </p:tgtEl>
                                        <p:attrNameLst>
                                          <p:attrName>style.visibility</p:attrName>
                                        </p:attrNameLst>
                                      </p:cBhvr>
                                      <p:to>
                                        <p:strVal val="visible"/>
                                      </p:to>
                                    </p:set>
                                    <p:animEffect transition="in" filter="wipe(down)">
                                      <p:cBhvr>
                                        <p:cTn id="42"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419600"/>
          </a:xfrm>
        </p:spPr>
        <p:txBody>
          <a:bodyPr>
            <a:normAutofit/>
          </a:bodyPr>
          <a:lstStyle/>
          <a:p>
            <a:pPr>
              <a:buClr>
                <a:srgbClr val="FFFF66"/>
              </a:buClr>
            </a:pPr>
            <a:r>
              <a:rPr lang="en-US" sz="2100" dirty="0" smtClean="0">
                <a:latin typeface="Cambria" pitchFamily="18" charset="0"/>
              </a:rPr>
              <a:t>“God is a common good (</a:t>
            </a:r>
            <a:r>
              <a:rPr lang="en-US" sz="2100" i="1" dirty="0" err="1" smtClean="0">
                <a:latin typeface="Cambria" pitchFamily="18" charset="0"/>
              </a:rPr>
              <a:t>ghemeyne</a:t>
            </a:r>
            <a:r>
              <a:rPr lang="en-US" sz="2100" i="1" dirty="0" smtClean="0">
                <a:latin typeface="Cambria" pitchFamily="18" charset="0"/>
              </a:rPr>
              <a:t> </a:t>
            </a:r>
            <a:r>
              <a:rPr lang="en-US" sz="2100" i="1" dirty="0" err="1" smtClean="0">
                <a:latin typeface="Cambria" pitchFamily="18" charset="0"/>
              </a:rPr>
              <a:t>goet</a:t>
            </a:r>
            <a:r>
              <a:rPr lang="en-US" sz="2100" dirty="0" smtClean="0">
                <a:latin typeface="Cambria" pitchFamily="18" charset="0"/>
              </a:rPr>
              <a:t>), whose fathomless love is common  to all people – pagans and Jews, good and evil. … But even if God’s love is common to all, the shoot of God’s grace is not planted in all. Three things are necessary for this to happen:                          </a:t>
            </a:r>
            <a:r>
              <a:rPr lang="en-US" sz="2100" b="1" u="sng" dirty="0" smtClean="0">
                <a:solidFill>
                  <a:srgbClr val="FFFF66"/>
                </a:solidFill>
                <a:latin typeface="Cambria" pitchFamily="18" charset="0"/>
              </a:rPr>
              <a:t>the </a:t>
            </a:r>
            <a:r>
              <a:rPr lang="en-US" sz="2100" b="1" u="sng" dirty="0" err="1" smtClean="0">
                <a:solidFill>
                  <a:srgbClr val="FFFF66"/>
                </a:solidFill>
                <a:latin typeface="Cambria" pitchFamily="18" charset="0"/>
              </a:rPr>
              <a:t>prevenient</a:t>
            </a:r>
            <a:r>
              <a:rPr lang="en-US" sz="2100" b="1" u="sng" dirty="0" smtClean="0">
                <a:solidFill>
                  <a:srgbClr val="FFFF66"/>
                </a:solidFill>
                <a:latin typeface="Cambria" pitchFamily="18" charset="0"/>
              </a:rPr>
              <a:t> grace of God</a:t>
            </a:r>
            <a:r>
              <a:rPr lang="en-US" sz="2100" dirty="0" smtClean="0">
                <a:latin typeface="Cambria" pitchFamily="18" charset="0"/>
              </a:rPr>
              <a:t>, </a:t>
            </a:r>
            <a:r>
              <a:rPr lang="en-US" sz="2100" b="1" u="sng" dirty="0" smtClean="0">
                <a:solidFill>
                  <a:srgbClr val="FFFF66"/>
                </a:solidFill>
                <a:latin typeface="Cambria" pitchFamily="18" charset="0"/>
              </a:rPr>
              <a:t>a will freely turned to God</a:t>
            </a:r>
            <a:r>
              <a:rPr lang="en-US" sz="2100" dirty="0" smtClean="0">
                <a:latin typeface="Cambria" pitchFamily="18" charset="0"/>
              </a:rPr>
              <a:t>, and        </a:t>
            </a:r>
            <a:r>
              <a:rPr lang="en-US" sz="2100" b="1" u="sng" dirty="0" smtClean="0">
                <a:solidFill>
                  <a:srgbClr val="FFFF66"/>
                </a:solidFill>
                <a:latin typeface="Cambria" pitchFamily="18" charset="0"/>
              </a:rPr>
              <a:t>a purification of conscience</a:t>
            </a:r>
            <a:r>
              <a:rPr lang="en-US" sz="2100" dirty="0" smtClean="0">
                <a:latin typeface="Cambria" pitchFamily="18" charset="0"/>
              </a:rPr>
              <a:t>.” (Jan van </a:t>
            </a:r>
            <a:r>
              <a:rPr lang="en-US" sz="2100" dirty="0" err="1" smtClean="0">
                <a:latin typeface="Cambria" pitchFamily="18" charset="0"/>
              </a:rPr>
              <a:t>Ruusbroec</a:t>
            </a:r>
            <a:r>
              <a:rPr lang="en-US" sz="2100" dirty="0" smtClean="0">
                <a:latin typeface="Cambria" pitchFamily="18" charset="0"/>
              </a:rPr>
              <a:t>, </a:t>
            </a:r>
            <a:r>
              <a:rPr lang="en-US" sz="2100" i="1" dirty="0" smtClean="0">
                <a:latin typeface="Cambria" pitchFamily="18" charset="0"/>
              </a:rPr>
              <a:t>Die </a:t>
            </a:r>
            <a:r>
              <a:rPr lang="en-US" sz="2100" i="1" dirty="0" err="1" smtClean="0">
                <a:latin typeface="Cambria" pitchFamily="18" charset="0"/>
              </a:rPr>
              <a:t>geestelike</a:t>
            </a:r>
            <a:r>
              <a:rPr lang="en-US" sz="2100" i="1" dirty="0" smtClean="0">
                <a:latin typeface="Cambria" pitchFamily="18" charset="0"/>
              </a:rPr>
              <a:t> </a:t>
            </a:r>
            <a:r>
              <a:rPr lang="en-US" sz="2100" i="1" dirty="0" err="1" smtClean="0">
                <a:latin typeface="Cambria" pitchFamily="18" charset="0"/>
              </a:rPr>
              <a:t>brulocht</a:t>
            </a:r>
            <a:r>
              <a:rPr lang="en-US" sz="2100" dirty="0" smtClean="0">
                <a:latin typeface="Cambria" pitchFamily="18" charset="0"/>
              </a:rPr>
              <a:t>, 74-78; 88, 96-97; 100-103)</a:t>
            </a:r>
          </a:p>
          <a:p>
            <a:pPr>
              <a:buClr>
                <a:srgbClr val="FFFF66"/>
              </a:buClr>
            </a:pPr>
            <a:r>
              <a:rPr lang="en-US" sz="2100" dirty="0" smtClean="0">
                <a:latin typeface="Cambria" pitchFamily="18" charset="0"/>
              </a:rPr>
              <a:t>after strongly being put in my place, 				            I turned toward God,  fell in love,  and put myself in God’s service….  I became strongly inclined to works of penance and to prayer, avoided the company of worldly companions, (and) read good  books which slowly and gradually came more and more into my hands.</a:t>
            </a:r>
          </a:p>
        </p:txBody>
      </p:sp>
      <p:sp>
        <p:nvSpPr>
          <p:cNvPr id="3" name="Title 2"/>
          <p:cNvSpPr>
            <a:spLocks noGrp="1"/>
          </p:cNvSpPr>
          <p:nvPr>
            <p:ph type="title"/>
          </p:nvPr>
        </p:nvSpPr>
        <p:spPr>
          <a:xfrm>
            <a:off x="457200" y="304800"/>
            <a:ext cx="8229600" cy="1219200"/>
          </a:xfrm>
        </p:spPr>
        <p:txBody>
          <a:bodyPr anchor="ctr">
            <a:normAutofit fontScale="90000"/>
          </a:bodyPr>
          <a:lstStyle/>
          <a:p>
            <a:r>
              <a:rPr lang="en-US" dirty="0" err="1" smtClean="0"/>
              <a:t>Ryken’s</a:t>
            </a:r>
            <a:r>
              <a:rPr lang="en-US" dirty="0" smtClean="0"/>
              <a:t> Experience in the Light of Middle Dutch Mysticism</a:t>
            </a:r>
            <a:endParaRPr lang="en-US" dirty="0"/>
          </a:p>
        </p:txBody>
      </p:sp>
      <p:sp>
        <p:nvSpPr>
          <p:cNvPr id="4" name="Rectangle 3"/>
          <p:cNvSpPr/>
          <p:nvPr/>
        </p:nvSpPr>
        <p:spPr>
          <a:xfrm>
            <a:off x="1371599" y="4267200"/>
            <a:ext cx="3562709" cy="3048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762000" y="4572000"/>
            <a:ext cx="3810000" cy="3810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762000" y="4953000"/>
            <a:ext cx="7620000" cy="1219200"/>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 y="3200400"/>
            <a:ext cx="3429000"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191000" y="3200400"/>
            <a:ext cx="3352800" cy="3810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62000" y="3581400"/>
            <a:ext cx="3505200" cy="304800"/>
          </a:xfrm>
          <a:prstGeom prst="rect">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linds(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linds(horizont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linds(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linds(horizont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5" grpId="0" animBg="1"/>
      <p:bldP spid="6"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0" y="1524000"/>
            <a:ext cx="6400800" cy="5105400"/>
          </a:xfrm>
        </p:spPr>
        <p:txBody>
          <a:bodyPr>
            <a:normAutofit lnSpcReduction="10000"/>
          </a:bodyPr>
          <a:lstStyle/>
          <a:p>
            <a:pPr lvl="0">
              <a:buClr>
                <a:srgbClr val="FFFF66"/>
              </a:buClr>
            </a:pPr>
            <a:r>
              <a:rPr lang="en-US" sz="2100" dirty="0" smtClean="0">
                <a:solidFill>
                  <a:prstClr val="white"/>
                </a:solidFill>
                <a:latin typeface="Cambria" pitchFamily="18" charset="0"/>
              </a:rPr>
              <a:t>For Jan van </a:t>
            </a:r>
            <a:r>
              <a:rPr lang="en-US" sz="2100" dirty="0" err="1" smtClean="0">
                <a:solidFill>
                  <a:prstClr val="white"/>
                </a:solidFill>
                <a:latin typeface="Cambria" pitchFamily="18" charset="0"/>
              </a:rPr>
              <a:t>Ruusbroec</a:t>
            </a:r>
            <a:r>
              <a:rPr lang="en-US" sz="2100" dirty="0" smtClean="0">
                <a:solidFill>
                  <a:prstClr val="white"/>
                </a:solidFill>
                <a:latin typeface="Cambria" pitchFamily="18" charset="0"/>
              </a:rPr>
              <a:t>, the highest level in the quest for the Ultimate  is the </a:t>
            </a:r>
            <a:r>
              <a:rPr lang="en-US" sz="2100" i="1" dirty="0" err="1" smtClean="0">
                <a:solidFill>
                  <a:prstClr val="white"/>
                </a:solidFill>
                <a:latin typeface="Cambria" pitchFamily="18" charset="0"/>
              </a:rPr>
              <a:t>ghemeyne</a:t>
            </a:r>
            <a:r>
              <a:rPr lang="en-US" sz="2100" i="1" dirty="0" smtClean="0">
                <a:solidFill>
                  <a:prstClr val="white"/>
                </a:solidFill>
                <a:latin typeface="Cambria" pitchFamily="18" charset="0"/>
              </a:rPr>
              <a:t> </a:t>
            </a:r>
            <a:r>
              <a:rPr lang="en-US" sz="2100" i="1" dirty="0" err="1" smtClean="0">
                <a:solidFill>
                  <a:prstClr val="white"/>
                </a:solidFill>
                <a:latin typeface="Cambria" pitchFamily="18" charset="0"/>
              </a:rPr>
              <a:t>leven</a:t>
            </a:r>
            <a:r>
              <a:rPr lang="en-US" sz="2100" dirty="0" smtClean="0">
                <a:solidFill>
                  <a:prstClr val="white"/>
                </a:solidFill>
                <a:latin typeface="Cambria" pitchFamily="18" charset="0"/>
              </a:rPr>
              <a:t> – the “common life” which is (1) a person’s self-less “union beyond distinction” with God’s knowing and loving, </a:t>
            </a:r>
            <a:r>
              <a:rPr lang="en-US" sz="2100" dirty="0" smtClean="0">
                <a:latin typeface="Cambria" pitchFamily="18" charset="0"/>
              </a:rPr>
              <a:t>and (2) </a:t>
            </a:r>
            <a:r>
              <a:rPr lang="en-US" sz="2100" dirty="0" smtClean="0">
                <a:solidFill>
                  <a:prstClr val="white"/>
                </a:solidFill>
                <a:latin typeface="Cambria" pitchFamily="18" charset="0"/>
              </a:rPr>
              <a:t>the life of </a:t>
            </a:r>
            <a:r>
              <a:rPr lang="en-US" sz="2100" dirty="0" smtClean="0">
                <a:latin typeface="Cambria" pitchFamily="18" charset="0"/>
              </a:rPr>
              <a:t>harmonious  integration of ministry and contemplation </a:t>
            </a:r>
            <a:r>
              <a:rPr lang="en-US" sz="2100" dirty="0" smtClean="0">
                <a:solidFill>
                  <a:prstClr val="white"/>
                </a:solidFill>
                <a:latin typeface="Cambria" pitchFamily="18" charset="0"/>
              </a:rPr>
              <a:t>. </a:t>
            </a:r>
          </a:p>
          <a:p>
            <a:pPr>
              <a:buClr>
                <a:srgbClr val="FFFF66"/>
              </a:buClr>
            </a:pPr>
            <a:r>
              <a:rPr lang="en-US" sz="2100" dirty="0" smtClean="0">
                <a:solidFill>
                  <a:prstClr val="white"/>
                </a:solidFill>
                <a:latin typeface="Cambria" pitchFamily="18" charset="0"/>
              </a:rPr>
              <a:t>Ryken envisioned that the deeper Life of the brotherhood will enable its members to become “privileged to follow the two lives of Martha and Mary” (</a:t>
            </a:r>
            <a:r>
              <a:rPr lang="nl-NL" sz="2100" i="1" dirty="0" smtClean="0">
                <a:solidFill>
                  <a:prstClr val="white"/>
                </a:solidFill>
                <a:latin typeface="Cambria" pitchFamily="18" charset="0"/>
              </a:rPr>
              <a:t>bevoorregt de twee levens te kunnen volgen van Marta en Maria</a:t>
            </a:r>
            <a:r>
              <a:rPr lang="nl-NL" sz="2100" dirty="0" smtClean="0">
                <a:solidFill>
                  <a:prstClr val="white"/>
                </a:solidFill>
                <a:latin typeface="Cambria" pitchFamily="18" charset="0"/>
              </a:rPr>
              <a:t>) (Plan § 61)</a:t>
            </a:r>
          </a:p>
          <a:p>
            <a:pPr>
              <a:buClr>
                <a:srgbClr val="FFFF66"/>
              </a:buClr>
            </a:pPr>
            <a:r>
              <a:rPr lang="en-US" sz="2100" dirty="0" smtClean="0">
                <a:solidFill>
                  <a:prstClr val="white"/>
                </a:solidFill>
                <a:latin typeface="Cambria" pitchFamily="18" charset="0"/>
              </a:rPr>
              <a:t>More than likely, the aspiration to achieve the </a:t>
            </a:r>
            <a:r>
              <a:rPr lang="en-US" sz="2100" i="1" dirty="0" err="1" smtClean="0">
                <a:solidFill>
                  <a:prstClr val="white"/>
                </a:solidFill>
                <a:latin typeface="Cambria" pitchFamily="18" charset="0"/>
              </a:rPr>
              <a:t>ghemeyne</a:t>
            </a:r>
            <a:r>
              <a:rPr lang="en-US" sz="2100" i="1" dirty="0" smtClean="0">
                <a:solidFill>
                  <a:prstClr val="white"/>
                </a:solidFill>
                <a:latin typeface="Cambria" pitchFamily="18" charset="0"/>
              </a:rPr>
              <a:t> </a:t>
            </a:r>
            <a:r>
              <a:rPr lang="en-US" sz="2100" i="1" dirty="0" err="1" smtClean="0">
                <a:solidFill>
                  <a:prstClr val="white"/>
                </a:solidFill>
                <a:latin typeface="Cambria" pitchFamily="18" charset="0"/>
              </a:rPr>
              <a:t>leven</a:t>
            </a:r>
            <a:r>
              <a:rPr lang="en-US" sz="2100" i="1" dirty="0" smtClean="0">
                <a:solidFill>
                  <a:prstClr val="white"/>
                </a:solidFill>
                <a:latin typeface="Cambria" pitchFamily="18" charset="0"/>
              </a:rPr>
              <a:t> </a:t>
            </a:r>
            <a:r>
              <a:rPr lang="en-US" sz="2100" dirty="0" smtClean="0">
                <a:solidFill>
                  <a:prstClr val="white"/>
                </a:solidFill>
                <a:latin typeface="Cambria" pitchFamily="18" charset="0"/>
              </a:rPr>
              <a:t>could never be fully realized in one’s earthly life. But it could become the horizon of the Ultimate toward which one’s spirit, soul, and body are directed.</a:t>
            </a:r>
            <a:endParaRPr lang="en-US" sz="2100" i="1" dirty="0" smtClean="0">
              <a:solidFill>
                <a:prstClr val="white"/>
              </a:solidFill>
              <a:latin typeface="Cambria" pitchFamily="18" charset="0"/>
            </a:endParaRPr>
          </a:p>
        </p:txBody>
      </p:sp>
      <p:sp>
        <p:nvSpPr>
          <p:cNvPr id="5" name="Title 2"/>
          <p:cNvSpPr>
            <a:spLocks noGrp="1"/>
          </p:cNvSpPr>
          <p:nvPr>
            <p:ph type="title"/>
          </p:nvPr>
        </p:nvSpPr>
        <p:spPr>
          <a:xfrm>
            <a:off x="457200" y="304800"/>
            <a:ext cx="8229600" cy="1219200"/>
          </a:xfrm>
        </p:spPr>
        <p:txBody>
          <a:bodyPr anchor="ctr">
            <a:normAutofit fontScale="90000"/>
          </a:bodyPr>
          <a:lstStyle/>
          <a:p>
            <a:r>
              <a:rPr lang="en-US" dirty="0" err="1" smtClean="0"/>
              <a:t>Ryken’s</a:t>
            </a:r>
            <a:r>
              <a:rPr lang="en-US" dirty="0" smtClean="0"/>
              <a:t> Experience in the Light of Middle Dutch Mysticism</a:t>
            </a:r>
            <a:endParaRPr lang="en-US" dirty="0"/>
          </a:p>
        </p:txBody>
      </p:sp>
      <p:pic>
        <p:nvPicPr>
          <p:cNvPr id="1026" name="Picture 2" descr="C:\Users\Regj\Pictures\Charism Project\Ruusbroec.png"/>
          <p:cNvPicPr>
            <a:picLocks noChangeAspect="1" noChangeArrowheads="1"/>
          </p:cNvPicPr>
          <p:nvPr/>
        </p:nvPicPr>
        <p:blipFill>
          <a:blip r:embed="rId3" cstate="print"/>
          <a:srcRect l="11538" r="7692" b="17949"/>
          <a:stretch>
            <a:fillRect/>
          </a:stretch>
        </p:blipFill>
        <p:spPr bwMode="auto">
          <a:xfrm>
            <a:off x="457200" y="1524000"/>
            <a:ext cx="1600200" cy="2438400"/>
          </a:xfrm>
          <a:prstGeom prst="rect">
            <a:avLst/>
          </a:prstGeom>
          <a:noFill/>
        </p:spPr>
      </p:pic>
      <p:pic>
        <p:nvPicPr>
          <p:cNvPr id="7" name="Picture 15" descr="H:\CFX Pictures\Ryken_Theodore.jpg"/>
          <p:cNvPicPr>
            <a:picLocks noChangeAspect="1" noChangeArrowheads="1"/>
          </p:cNvPicPr>
          <p:nvPr/>
        </p:nvPicPr>
        <p:blipFill>
          <a:blip r:embed="rId4" cstate="print">
            <a:duotone>
              <a:schemeClr val="accent2">
                <a:shade val="45000"/>
                <a:satMod val="135000"/>
              </a:schemeClr>
              <a:prstClr val="white"/>
            </a:duotone>
            <a:lum bright="-20000" contrast="30000"/>
          </a:blip>
          <a:srcRect l="21814" t="1111" r="20763" b="34787"/>
          <a:stretch>
            <a:fillRect/>
          </a:stretch>
        </p:blipFill>
        <p:spPr bwMode="auto">
          <a:xfrm>
            <a:off x="609600" y="3657600"/>
            <a:ext cx="1543050" cy="22860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diamond(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down)">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down)">
                                      <p:cBhvr>
                                        <p:cTn id="17" dur="500"/>
                                        <p:tgtEl>
                                          <p:spTgt spid="2">
                                            <p:txEl>
                                              <p:pRg st="1" end="1"/>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heckerboard(across)">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wipe(down)">
                                      <p:cBhvr>
                                        <p:cTn id="2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72000"/>
          </a:xfrm>
        </p:spPr>
        <p:txBody>
          <a:bodyPr/>
          <a:lstStyle/>
          <a:p>
            <a:pPr>
              <a:buClr>
                <a:srgbClr val="FFFF66"/>
              </a:buClr>
            </a:pPr>
            <a:endParaRPr lang="en-US" sz="2800" dirty="0" smtClean="0">
              <a:solidFill>
                <a:prstClr val="white"/>
              </a:solidFill>
              <a:latin typeface="Cambria" pitchFamily="18" charset="0"/>
            </a:endParaRPr>
          </a:p>
          <a:p>
            <a:pPr>
              <a:buClr>
                <a:srgbClr val="FFFF66"/>
              </a:buClr>
            </a:pPr>
            <a:endParaRPr lang="en-US" sz="2800" dirty="0" smtClean="0">
              <a:solidFill>
                <a:prstClr val="white"/>
              </a:solidFill>
              <a:latin typeface="Cambria" pitchFamily="18" charset="0"/>
            </a:endParaRPr>
          </a:p>
          <a:p>
            <a:pPr>
              <a:buClr>
                <a:srgbClr val="FFFF66"/>
              </a:buClr>
            </a:pPr>
            <a:endParaRPr lang="en-US" sz="2800" dirty="0" smtClean="0">
              <a:solidFill>
                <a:prstClr val="white"/>
              </a:solidFill>
              <a:latin typeface="Cambria" pitchFamily="18" charset="0"/>
            </a:endParaRPr>
          </a:p>
          <a:p>
            <a:pPr>
              <a:buClr>
                <a:srgbClr val="FFFF66"/>
              </a:buClr>
            </a:pPr>
            <a:endParaRPr lang="en-US" sz="2800" dirty="0" smtClean="0">
              <a:solidFill>
                <a:prstClr val="white"/>
              </a:solidFill>
              <a:latin typeface="Cambria" pitchFamily="18" charset="0"/>
            </a:endParaRPr>
          </a:p>
          <a:p>
            <a:pPr>
              <a:buClr>
                <a:srgbClr val="FFFF66"/>
              </a:buClr>
            </a:pPr>
            <a:endParaRPr lang="en-US" sz="2100" dirty="0" smtClean="0">
              <a:solidFill>
                <a:prstClr val="white"/>
              </a:solidFill>
              <a:latin typeface="Cambria" pitchFamily="18" charset="0"/>
            </a:endParaRPr>
          </a:p>
          <a:p>
            <a:pPr>
              <a:buClr>
                <a:srgbClr val="FFFF66"/>
              </a:buClr>
            </a:pPr>
            <a:endParaRPr lang="en-US" sz="2100" dirty="0" smtClean="0">
              <a:solidFill>
                <a:prstClr val="white"/>
              </a:solidFill>
              <a:latin typeface="Cambria" pitchFamily="18" charset="0"/>
            </a:endParaRPr>
          </a:p>
          <a:p>
            <a:pPr>
              <a:buClr>
                <a:srgbClr val="FFFF66"/>
              </a:buClr>
            </a:pPr>
            <a:r>
              <a:rPr lang="en-US" sz="2100" dirty="0" smtClean="0">
                <a:solidFill>
                  <a:prstClr val="white"/>
                </a:solidFill>
                <a:latin typeface="Cambria" pitchFamily="18" charset="0"/>
              </a:rPr>
              <a:t>In the “active life,” a person freely turns toward God and works at a life of increasing virtue</a:t>
            </a:r>
          </a:p>
          <a:p>
            <a:pPr>
              <a:buClr>
                <a:srgbClr val="FFFF66"/>
              </a:buClr>
            </a:pPr>
            <a:r>
              <a:rPr lang="en-US" sz="2100" dirty="0" smtClean="0">
                <a:solidFill>
                  <a:prstClr val="white"/>
                </a:solidFill>
                <a:latin typeface="Cambria" pitchFamily="18" charset="0"/>
              </a:rPr>
              <a:t>In the “inner life,” a person experiences rest in the “ordinary” being of his/her spirit through which God gives the fullness of His divine self.</a:t>
            </a:r>
          </a:p>
        </p:txBody>
      </p:sp>
      <p:sp>
        <p:nvSpPr>
          <p:cNvPr id="3" name="Title 2"/>
          <p:cNvSpPr>
            <a:spLocks noGrp="1"/>
          </p:cNvSpPr>
          <p:nvPr>
            <p:ph type="title"/>
          </p:nvPr>
        </p:nvSpPr>
        <p:spPr/>
        <p:txBody>
          <a:bodyPr>
            <a:normAutofit fontScale="90000"/>
          </a:bodyPr>
          <a:lstStyle/>
          <a:p>
            <a:r>
              <a:rPr lang="en-US" dirty="0" err="1" smtClean="0"/>
              <a:t>Ryken’s</a:t>
            </a:r>
            <a:r>
              <a:rPr lang="en-US" dirty="0" smtClean="0"/>
              <a:t> Experience in the Light of Middle Dutch Mysticism</a:t>
            </a:r>
            <a:endParaRPr lang="en-US" dirty="0"/>
          </a:p>
        </p:txBody>
      </p:sp>
      <p:sp>
        <p:nvSpPr>
          <p:cNvPr id="4" name="Right Arrow 3"/>
          <p:cNvSpPr/>
          <p:nvPr/>
        </p:nvSpPr>
        <p:spPr>
          <a:xfrm>
            <a:off x="304800" y="1676400"/>
            <a:ext cx="8382000" cy="2667000"/>
          </a:xfrm>
          <a:prstGeom prst="rightArrow">
            <a:avLst>
              <a:gd name="adj1" fmla="val 50000"/>
              <a:gd name="adj2" fmla="val 14420"/>
            </a:avLst>
          </a:prstGeom>
          <a:gradFill>
            <a:gsLst>
              <a:gs pos="29000">
                <a:schemeClr val="accent1">
                  <a:tint val="66000"/>
                  <a:satMod val="160000"/>
                </a:schemeClr>
              </a:gs>
              <a:gs pos="50000">
                <a:schemeClr val="accent1">
                  <a:tint val="44500"/>
                  <a:satMod val="160000"/>
                </a:schemeClr>
              </a:gs>
              <a:gs pos="100000">
                <a:schemeClr val="accent2">
                  <a:lumMod val="75000"/>
                </a:schemeClr>
              </a:gs>
            </a:gsLst>
            <a:lin ang="10800000" scaled="0"/>
          </a:gra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5" name="TextBox 4"/>
          <p:cNvSpPr txBox="1"/>
          <p:nvPr/>
        </p:nvSpPr>
        <p:spPr>
          <a:xfrm>
            <a:off x="533400" y="2667000"/>
            <a:ext cx="1828800" cy="646331"/>
          </a:xfrm>
          <a:prstGeom prst="rect">
            <a:avLst/>
          </a:prstGeom>
          <a:noFill/>
        </p:spPr>
        <p:txBody>
          <a:bodyPr wrap="square" rtlCol="0">
            <a:spAutoFit/>
          </a:bodyPr>
          <a:lstStyle/>
          <a:p>
            <a:pPr algn="ctr"/>
            <a:r>
              <a:rPr lang="en-US"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ACTIVE LIFE</a:t>
            </a:r>
          </a:p>
          <a:p>
            <a:pPr algn="ctr"/>
            <a:r>
              <a:rPr lang="en-US"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a:t>
            </a:r>
            <a:r>
              <a:rPr lang="en-US" i="1" dirty="0" err="1"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werkende</a:t>
            </a:r>
            <a:r>
              <a:rPr lang="en-US" i="1"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 </a:t>
            </a:r>
            <a:r>
              <a:rPr lang="en-US" i="1" dirty="0" err="1"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leven</a:t>
            </a:r>
            <a:r>
              <a:rPr lang="en-US"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a:t>
            </a:r>
            <a:endParaRPr lang="en-US" dirty="0">
              <a:solidFill>
                <a:schemeClr val="bg1">
                  <a:lumMod val="95000"/>
                  <a:lumOff val="5000"/>
                </a:schemeClr>
              </a:solidFill>
              <a:effectLst>
                <a:outerShdw blurRad="38100" dist="38100" dir="2700000" algn="tl">
                  <a:srgbClr val="000000">
                    <a:alpha val="43137"/>
                  </a:srgbClr>
                </a:outerShdw>
              </a:effectLst>
              <a:latin typeface="Constantia" pitchFamily="18" charset="0"/>
            </a:endParaRPr>
          </a:p>
        </p:txBody>
      </p:sp>
      <p:sp>
        <p:nvSpPr>
          <p:cNvPr id="8" name="TextBox 7"/>
          <p:cNvSpPr txBox="1"/>
          <p:nvPr/>
        </p:nvSpPr>
        <p:spPr>
          <a:xfrm>
            <a:off x="3429000" y="2667000"/>
            <a:ext cx="1752600" cy="646331"/>
          </a:xfrm>
          <a:prstGeom prst="rect">
            <a:avLst/>
          </a:prstGeom>
          <a:noFill/>
        </p:spPr>
        <p:txBody>
          <a:bodyPr wrap="square" rtlCol="0">
            <a:spAutoFit/>
          </a:bodyPr>
          <a:lstStyle/>
          <a:p>
            <a:pPr algn="ctr"/>
            <a:r>
              <a:rPr lang="en-US"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INNER LIFE</a:t>
            </a:r>
          </a:p>
          <a:p>
            <a:pPr algn="ctr"/>
            <a:r>
              <a:rPr lang="en-US"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a:t>
            </a:r>
            <a:r>
              <a:rPr lang="en-US" i="1" dirty="0" err="1"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innighe</a:t>
            </a:r>
            <a:r>
              <a:rPr lang="en-US" i="1"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 </a:t>
            </a:r>
            <a:r>
              <a:rPr lang="en-US" i="1" dirty="0" err="1"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leven</a:t>
            </a:r>
            <a:r>
              <a:rPr lang="en-US"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a:t>
            </a:r>
            <a:endParaRPr lang="en-US" i="1" dirty="0">
              <a:solidFill>
                <a:schemeClr val="bg1">
                  <a:lumMod val="95000"/>
                  <a:lumOff val="5000"/>
                </a:schemeClr>
              </a:solidFill>
              <a:effectLst>
                <a:outerShdw blurRad="38100" dist="38100" dir="2700000" algn="tl">
                  <a:srgbClr val="000000">
                    <a:alpha val="43137"/>
                  </a:srgbClr>
                </a:outerShdw>
              </a:effectLst>
              <a:latin typeface="Constantia" pitchFamily="18" charset="0"/>
            </a:endParaRPr>
          </a:p>
        </p:txBody>
      </p:sp>
      <p:sp>
        <p:nvSpPr>
          <p:cNvPr id="9" name="TextBox 8"/>
          <p:cNvSpPr txBox="1"/>
          <p:nvPr/>
        </p:nvSpPr>
        <p:spPr>
          <a:xfrm>
            <a:off x="6324600" y="2667000"/>
            <a:ext cx="2057400" cy="646331"/>
          </a:xfrm>
          <a:prstGeom prst="rect">
            <a:avLst/>
          </a:prstGeom>
          <a:noFill/>
        </p:spPr>
        <p:txBody>
          <a:bodyPr wrap="square" rtlCol="0">
            <a:spAutoFit/>
          </a:bodyPr>
          <a:lstStyle/>
          <a:p>
            <a:pPr algn="ctr"/>
            <a:r>
              <a:rPr lang="en-US"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COMMON LIFE</a:t>
            </a:r>
          </a:p>
          <a:p>
            <a:pPr algn="ctr"/>
            <a:r>
              <a:rPr lang="en-US"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a:t>
            </a:r>
            <a:r>
              <a:rPr lang="en-US" i="1" dirty="0" err="1"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ghemeyne</a:t>
            </a:r>
            <a:r>
              <a:rPr lang="en-US" i="1"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 </a:t>
            </a:r>
            <a:r>
              <a:rPr lang="en-US" i="1" dirty="0" err="1"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leven</a:t>
            </a:r>
            <a:r>
              <a:rPr lang="en-US" dirty="0" smtClean="0">
                <a:solidFill>
                  <a:schemeClr val="bg1">
                    <a:lumMod val="95000"/>
                    <a:lumOff val="5000"/>
                  </a:schemeClr>
                </a:solidFill>
                <a:effectLst>
                  <a:outerShdw blurRad="38100" dist="38100" dir="2700000" algn="tl">
                    <a:srgbClr val="000000">
                      <a:alpha val="43137"/>
                    </a:srgbClr>
                  </a:outerShdw>
                </a:effectLst>
                <a:latin typeface="Constantia" pitchFamily="18" charset="0"/>
              </a:rPr>
              <a:t>]</a:t>
            </a:r>
            <a:endParaRPr lang="en-US" dirty="0">
              <a:solidFill>
                <a:schemeClr val="bg1">
                  <a:lumMod val="95000"/>
                  <a:lumOff val="5000"/>
                </a:schemeClr>
              </a:solidFill>
              <a:effectLst>
                <a:outerShdw blurRad="38100" dist="38100" dir="2700000" algn="tl">
                  <a:srgbClr val="000000">
                    <a:alpha val="43137"/>
                  </a:srgbClr>
                </a:outerShdw>
              </a:effectLst>
              <a:latin typeface="Constantia" pitchFamily="18" charset="0"/>
            </a:endParaRPr>
          </a:p>
        </p:txBody>
      </p:sp>
      <p:cxnSp>
        <p:nvCxnSpPr>
          <p:cNvPr id="11" name="Straight Connector 10"/>
          <p:cNvCxnSpPr/>
          <p:nvPr/>
        </p:nvCxnSpPr>
        <p:spPr>
          <a:xfrm rot="5400000">
            <a:off x="5257800" y="3124200"/>
            <a:ext cx="1981200" cy="0"/>
          </a:xfrm>
          <a:prstGeom prst="line">
            <a:avLst/>
          </a:prstGeom>
          <a:ln/>
          <a:effectLst>
            <a:glow rad="63500">
              <a:schemeClr val="accent6">
                <a:satMod val="175000"/>
                <a:alpha val="40000"/>
              </a:schemeClr>
            </a:glow>
            <a:outerShdw blurRad="95000" rotWithShape="0">
              <a:srgbClr val="000000">
                <a:alpha val="50000"/>
              </a:srgbClr>
            </a:outerShdw>
            <a:softEdge rad="31750"/>
          </a:effectLst>
        </p:spPr>
        <p:style>
          <a:lnRef idx="3">
            <a:schemeClr val="accent3"/>
          </a:lnRef>
          <a:fillRef idx="0">
            <a:schemeClr val="accent3"/>
          </a:fillRef>
          <a:effectRef idx="2">
            <a:schemeClr val="accent3"/>
          </a:effectRef>
          <a:fontRef idx="minor">
            <a:schemeClr val="tx1"/>
          </a:fontRef>
        </p:style>
      </p:cxnSp>
      <p:cxnSp>
        <p:nvCxnSpPr>
          <p:cNvPr id="16" name="Straight Connector 15"/>
          <p:cNvCxnSpPr/>
          <p:nvPr/>
        </p:nvCxnSpPr>
        <p:spPr>
          <a:xfrm rot="5400000">
            <a:off x="1600200" y="3124200"/>
            <a:ext cx="1981200" cy="0"/>
          </a:xfrm>
          <a:prstGeom prst="line">
            <a:avLst/>
          </a:prstGeom>
          <a:ln/>
          <a:effectLst>
            <a:glow rad="63500">
              <a:schemeClr val="accent6">
                <a:satMod val="175000"/>
                <a:alpha val="40000"/>
              </a:schemeClr>
            </a:glow>
            <a:outerShdw blurRad="95000" rotWithShape="0">
              <a:srgbClr val="000000">
                <a:alpha val="50000"/>
              </a:srgbClr>
            </a:outerShdw>
            <a:softEdge rad="31750"/>
          </a:effectLst>
        </p:spPr>
        <p:style>
          <a:lnRef idx="3">
            <a:schemeClr val="accent3"/>
          </a:lnRef>
          <a:fillRef idx="0">
            <a:schemeClr val="accent3"/>
          </a:fillRef>
          <a:effectRef idx="2">
            <a:schemeClr val="accent3"/>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par>
                                <p:cTn id="8" presetID="3" presetClass="entr" presetSubtype="1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linds(horizontal)">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wipe(down)">
                                      <p:cBhvr>
                                        <p:cTn id="15" dur="500"/>
                                        <p:tgtEl>
                                          <p:spTgt spid="2">
                                            <p:txEl>
                                              <p:pRg st="6" end="6"/>
                                            </p:txEl>
                                          </p:spTgt>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heckerboard(across)">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Effect transition="in" filter="wipe(down)">
                                      <p:cBhvr>
                                        <p:cTn id="23" dur="500"/>
                                        <p:tgtEl>
                                          <p:spTgt spid="2">
                                            <p:txEl>
                                              <p:pRg st="7" end="7"/>
                                            </p:txEl>
                                          </p:spTgt>
                                        </p:tgtEl>
                                      </p:cBhvr>
                                    </p:animEffect>
                                  </p:childTnLst>
                                </p:cTn>
                              </p:par>
                              <p:par>
                                <p:cTn id="24" presetID="5" presetClass="entr" presetSubtype="10"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000" dirty="0" smtClean="0"/>
              <a:t>Affective Conversion in      </a:t>
            </a:r>
            <a:br>
              <a:rPr lang="en-US" sz="4000" dirty="0" smtClean="0"/>
            </a:br>
            <a:r>
              <a:rPr lang="en-US" sz="4000" dirty="0" smtClean="0"/>
              <a:t>Xaverian Spirituality (Active Life)</a:t>
            </a:r>
            <a:endParaRPr lang="en-US" sz="4000"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257800"/>
          </a:xfrm>
        </p:spPr>
        <p:txBody>
          <a:bodyPr>
            <a:normAutofit lnSpcReduction="10000"/>
          </a:bodyPr>
          <a:lstStyle/>
          <a:p>
            <a:pPr>
              <a:buClr>
                <a:srgbClr val="FFFF66"/>
              </a:buClr>
            </a:pPr>
            <a:r>
              <a:rPr lang="en-US" sz="2100" dirty="0" err="1" smtClean="0">
                <a:latin typeface="Cambria" pitchFamily="18" charset="0"/>
              </a:rPr>
              <a:t>Prevenient</a:t>
            </a:r>
            <a:r>
              <a:rPr lang="en-US" sz="2100" dirty="0" smtClean="0">
                <a:latin typeface="Cambria" pitchFamily="18" charset="0"/>
              </a:rPr>
              <a:t> grace =  God’s love is common to all, even before human beings decide to love God.</a:t>
            </a:r>
          </a:p>
          <a:p>
            <a:pPr>
              <a:buClr>
                <a:srgbClr val="FFFF66"/>
              </a:buClr>
            </a:pPr>
            <a:r>
              <a:rPr lang="en-US" sz="2100" dirty="0" smtClean="0">
                <a:latin typeface="Cambria" pitchFamily="18" charset="0"/>
              </a:rPr>
              <a:t>“God gives a person glimpses (</a:t>
            </a:r>
            <a:r>
              <a:rPr lang="en-US" sz="2100" i="1" dirty="0" err="1" smtClean="0">
                <a:latin typeface="Cambria" pitchFamily="18" charset="0"/>
              </a:rPr>
              <a:t>blicke</a:t>
            </a:r>
            <a:r>
              <a:rPr lang="en-US" sz="2100" dirty="0" smtClean="0">
                <a:latin typeface="Cambria" pitchFamily="18" charset="0"/>
              </a:rPr>
              <a:t>) into his/her spirit, just like lightning in the heavens. These glimpses come as a brief flash (</a:t>
            </a:r>
            <a:r>
              <a:rPr lang="en-US" sz="2100" i="1" dirty="0" err="1" smtClean="0">
                <a:latin typeface="Cambria" pitchFamily="18" charset="0"/>
              </a:rPr>
              <a:t>blic</a:t>
            </a:r>
            <a:r>
              <a:rPr lang="en-US" sz="2100" dirty="0" smtClean="0">
                <a:latin typeface="Cambria" pitchFamily="18" charset="0"/>
              </a:rPr>
              <a:t>) of particular brightness, shining through the person simple bareness, elevating his/her spirit in the wink of an eye (</a:t>
            </a:r>
            <a:r>
              <a:rPr lang="en-US" sz="2100" i="1" dirty="0" err="1" smtClean="0">
                <a:latin typeface="Cambria" pitchFamily="18" charset="0"/>
              </a:rPr>
              <a:t>oghen</a:t>
            </a:r>
            <a:r>
              <a:rPr lang="en-US" sz="2100" i="1" dirty="0" smtClean="0">
                <a:latin typeface="Cambria" pitchFamily="18" charset="0"/>
              </a:rPr>
              <a:t> </a:t>
            </a:r>
            <a:r>
              <a:rPr lang="en-US" sz="2100" i="1" dirty="0" err="1" smtClean="0">
                <a:latin typeface="Cambria" pitchFamily="18" charset="0"/>
              </a:rPr>
              <a:t>blicke</a:t>
            </a:r>
            <a:r>
              <a:rPr lang="en-US" sz="2100" dirty="0" smtClean="0">
                <a:latin typeface="Cambria" pitchFamily="18" charset="0"/>
              </a:rPr>
              <a:t>). Then suddenly, the light is gone and the person comes back to his/her usual self.” [Jan van </a:t>
            </a:r>
            <a:r>
              <a:rPr lang="en-US" sz="2100" dirty="0" err="1" smtClean="0">
                <a:latin typeface="Cambria" pitchFamily="18" charset="0"/>
              </a:rPr>
              <a:t>Ruusbroec</a:t>
            </a:r>
            <a:r>
              <a:rPr lang="en-US" sz="2100" dirty="0" smtClean="0">
                <a:latin typeface="Cambria" pitchFamily="18" charset="0"/>
              </a:rPr>
              <a:t>, </a:t>
            </a:r>
            <a:r>
              <a:rPr lang="en-US" sz="2100" i="1" dirty="0" smtClean="0">
                <a:latin typeface="Cambria" pitchFamily="18" charset="0"/>
              </a:rPr>
              <a:t>Die </a:t>
            </a:r>
            <a:r>
              <a:rPr lang="en-US" sz="2100" i="1" dirty="0" err="1" smtClean="0">
                <a:latin typeface="Cambria" pitchFamily="18" charset="0"/>
              </a:rPr>
              <a:t>geestelike</a:t>
            </a:r>
            <a:r>
              <a:rPr lang="en-US" sz="2100" i="1" dirty="0" smtClean="0">
                <a:latin typeface="Cambria" pitchFamily="18" charset="0"/>
              </a:rPr>
              <a:t> </a:t>
            </a:r>
            <a:r>
              <a:rPr lang="en-US" sz="2100" i="1" dirty="0" err="1" smtClean="0">
                <a:latin typeface="Cambria" pitchFamily="18" charset="0"/>
              </a:rPr>
              <a:t>brulocht</a:t>
            </a:r>
            <a:r>
              <a:rPr lang="en-US" sz="2100" i="1" dirty="0" smtClean="0">
                <a:latin typeface="Cambria" pitchFamily="18" charset="0"/>
              </a:rPr>
              <a:t> , </a:t>
            </a:r>
            <a:r>
              <a:rPr lang="en-US" sz="2100" dirty="0" smtClean="0">
                <a:latin typeface="Cambria" pitchFamily="18" charset="0"/>
              </a:rPr>
              <a:t>348-51]</a:t>
            </a:r>
          </a:p>
          <a:p>
            <a:pPr>
              <a:buClr>
                <a:srgbClr val="FFFF66"/>
              </a:buClr>
            </a:pPr>
            <a:r>
              <a:rPr lang="en-US" sz="2100" dirty="0" smtClean="0">
                <a:latin typeface="Cambria" pitchFamily="18" charset="0"/>
              </a:rPr>
              <a:t>“We should be most careful  to sense the grace  and visitations of God. (</a:t>
            </a:r>
            <a:r>
              <a:rPr lang="en-US" sz="2100" i="1" dirty="0" err="1" smtClean="0">
                <a:latin typeface="Cambria" pitchFamily="18" charset="0"/>
              </a:rPr>
              <a:t>vandinge</a:t>
            </a:r>
            <a:r>
              <a:rPr lang="en-US" sz="2100" i="1" dirty="0" smtClean="0">
                <a:latin typeface="Cambria" pitchFamily="18" charset="0"/>
              </a:rPr>
              <a:t> </a:t>
            </a:r>
            <a:r>
              <a:rPr lang="en-US" sz="2100" i="1" dirty="0" err="1" smtClean="0">
                <a:latin typeface="Cambria" pitchFamily="18" charset="0"/>
              </a:rPr>
              <a:t>godes</a:t>
            </a:r>
            <a:r>
              <a:rPr lang="en-US" sz="2100" dirty="0" smtClean="0">
                <a:latin typeface="Cambria" pitchFamily="18" charset="0"/>
              </a:rPr>
              <a:t>).”   [Johannes </a:t>
            </a:r>
            <a:r>
              <a:rPr lang="en-US" sz="2100" dirty="0" err="1" smtClean="0">
                <a:latin typeface="Cambria" pitchFamily="18" charset="0"/>
              </a:rPr>
              <a:t>Brinckerinck</a:t>
            </a:r>
            <a:r>
              <a:rPr lang="en-US" sz="2100" dirty="0" smtClean="0">
                <a:latin typeface="Cambria" pitchFamily="18" charset="0"/>
              </a:rPr>
              <a:t>, </a:t>
            </a:r>
            <a:r>
              <a:rPr lang="en-US" sz="2100" i="1" dirty="0" err="1" smtClean="0">
                <a:latin typeface="Cambria" pitchFamily="18" charset="0"/>
              </a:rPr>
              <a:t>Collacien</a:t>
            </a:r>
            <a:r>
              <a:rPr lang="en-US" sz="2100" i="1" dirty="0" smtClean="0">
                <a:latin typeface="Cambria" pitchFamily="18" charset="0"/>
              </a:rPr>
              <a:t>: Van </a:t>
            </a:r>
            <a:r>
              <a:rPr lang="en-US" sz="2100" i="1" dirty="0" err="1" smtClean="0">
                <a:latin typeface="Cambria" pitchFamily="18" charset="0"/>
              </a:rPr>
              <a:t>der</a:t>
            </a:r>
            <a:r>
              <a:rPr lang="en-US" sz="2100" i="1" dirty="0" smtClean="0">
                <a:latin typeface="Cambria" pitchFamily="18" charset="0"/>
              </a:rPr>
              <a:t> </a:t>
            </a:r>
            <a:r>
              <a:rPr lang="en-US" sz="2100" i="1" dirty="0" err="1" smtClean="0">
                <a:latin typeface="Cambria" pitchFamily="18" charset="0"/>
              </a:rPr>
              <a:t>Berkeringhe</a:t>
            </a:r>
            <a:r>
              <a:rPr lang="en-US" sz="2100" dirty="0" smtClean="0">
                <a:latin typeface="Cambria" pitchFamily="18" charset="0"/>
              </a:rPr>
              <a:t>]</a:t>
            </a:r>
            <a:endParaRPr lang="en-US" sz="2100" i="1" dirty="0" smtClean="0">
              <a:latin typeface="Cambria" pitchFamily="18" charset="0"/>
            </a:endParaRPr>
          </a:p>
          <a:p>
            <a:pPr>
              <a:buClr>
                <a:srgbClr val="FFFF66"/>
              </a:buClr>
            </a:pPr>
            <a:r>
              <a:rPr lang="en-US" sz="2100" dirty="0" smtClean="0">
                <a:latin typeface="Cambria" pitchFamily="18" charset="0"/>
              </a:rPr>
              <a:t>This touch of God (</a:t>
            </a:r>
            <a:r>
              <a:rPr lang="en-US" sz="2100" i="1" dirty="0" err="1" smtClean="0">
                <a:latin typeface="Cambria" pitchFamily="18" charset="0"/>
              </a:rPr>
              <a:t>rueren</a:t>
            </a:r>
            <a:r>
              <a:rPr lang="en-US" sz="2100" i="1" dirty="0" smtClean="0">
                <a:latin typeface="Cambria" pitchFamily="18" charset="0"/>
              </a:rPr>
              <a:t> gods</a:t>
            </a:r>
            <a:r>
              <a:rPr lang="en-US" sz="2100" dirty="0" smtClean="0">
                <a:latin typeface="Cambria" pitchFamily="18" charset="0"/>
              </a:rPr>
              <a:t>) can come in many form – sickness, disgrace, being stirred by sermons or good examples…  All of them  puts the person back into his/her place, to be situated in one’s ‘ordinary’ yet graced ground (</a:t>
            </a:r>
            <a:r>
              <a:rPr lang="en-US" sz="2100" i="1" dirty="0" err="1" smtClean="0">
                <a:latin typeface="Cambria" pitchFamily="18" charset="0"/>
              </a:rPr>
              <a:t>gront</a:t>
            </a:r>
            <a:r>
              <a:rPr lang="en-US" sz="2100" dirty="0" smtClean="0">
                <a:latin typeface="Cambria" pitchFamily="18" charset="0"/>
              </a:rPr>
              <a:t>).</a:t>
            </a:r>
          </a:p>
        </p:txBody>
      </p:sp>
      <p:sp>
        <p:nvSpPr>
          <p:cNvPr id="3" name="Title 2"/>
          <p:cNvSpPr>
            <a:spLocks noGrp="1"/>
          </p:cNvSpPr>
          <p:nvPr>
            <p:ph type="title"/>
          </p:nvPr>
        </p:nvSpPr>
        <p:spPr/>
        <p:txBody>
          <a:bodyPr anchor="ctr">
            <a:normAutofit/>
          </a:bodyPr>
          <a:lstStyle/>
          <a:p>
            <a:r>
              <a:rPr lang="en-US" dirty="0" smtClean="0"/>
              <a:t>“</a:t>
            </a:r>
            <a:r>
              <a:rPr lang="en-US" dirty="0" err="1" smtClean="0"/>
              <a:t>Vernedering</a:t>
            </a:r>
            <a:r>
              <a:rPr lang="en-US" dirty="0" smtClean="0"/>
              <a:t>” = Put in One’s Place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867400"/>
          </a:xfrm>
        </p:spPr>
        <p:txBody>
          <a:bodyPr>
            <a:normAutofit/>
          </a:bodyPr>
          <a:lstStyle/>
          <a:p>
            <a:pPr>
              <a:buClr>
                <a:srgbClr val="FFFF66"/>
              </a:buClr>
            </a:pPr>
            <a:r>
              <a:rPr lang="en-US" sz="2100" dirty="0" smtClean="0">
                <a:latin typeface="Cambria" pitchFamily="18" charset="0"/>
              </a:rPr>
              <a:t>Unlike the understanding of conversion in evangelical Christianity, “turning toward God” is understood as a whole way of life =   redirecting one’s vision “from the things of this world to facing God.”</a:t>
            </a:r>
          </a:p>
          <a:p>
            <a:pPr>
              <a:buClr>
                <a:srgbClr val="FFFF66"/>
              </a:buClr>
            </a:pPr>
            <a:r>
              <a:rPr lang="en-US" sz="2100" dirty="0" smtClean="0">
                <a:latin typeface="Cambria" pitchFamily="18" charset="0"/>
              </a:rPr>
              <a:t>“(Ryken) came to the understanding that a continual conversion is needed.” (Fundamental Principles)</a:t>
            </a:r>
          </a:p>
          <a:p>
            <a:pPr>
              <a:buClr>
                <a:srgbClr val="FFFF66"/>
              </a:buClr>
            </a:pPr>
            <a:r>
              <a:rPr lang="en-US" sz="2100" dirty="0" smtClean="0">
                <a:latin typeface="Cambria" pitchFamily="18" charset="0"/>
              </a:rPr>
              <a:t>“When a person stands empty of  evil will and deeds (</a:t>
            </a:r>
            <a:r>
              <a:rPr lang="en-US" sz="2100" i="1" dirty="0" err="1" smtClean="0">
                <a:latin typeface="Cambria" pitchFamily="18" charset="0"/>
              </a:rPr>
              <a:t>quaden</a:t>
            </a:r>
            <a:r>
              <a:rPr lang="en-US" sz="2100" i="1" dirty="0" smtClean="0">
                <a:latin typeface="Cambria" pitchFamily="18" charset="0"/>
              </a:rPr>
              <a:t> </a:t>
            </a:r>
            <a:r>
              <a:rPr lang="en-US" sz="2100" i="1" dirty="0" err="1" smtClean="0">
                <a:latin typeface="Cambria" pitchFamily="18" charset="0"/>
              </a:rPr>
              <a:t>wille</a:t>
            </a:r>
            <a:r>
              <a:rPr lang="en-US" sz="2100" i="1" dirty="0" smtClean="0">
                <a:latin typeface="Cambria" pitchFamily="18" charset="0"/>
              </a:rPr>
              <a:t> </a:t>
            </a:r>
            <a:r>
              <a:rPr lang="en-US" sz="2100" i="1" dirty="0" err="1" smtClean="0">
                <a:latin typeface="Cambria" pitchFamily="18" charset="0"/>
              </a:rPr>
              <a:t>ende</a:t>
            </a:r>
            <a:r>
              <a:rPr lang="en-US" sz="2100" i="1" dirty="0" smtClean="0">
                <a:latin typeface="Cambria" pitchFamily="18" charset="0"/>
              </a:rPr>
              <a:t> </a:t>
            </a:r>
            <a:r>
              <a:rPr lang="en-US" sz="2100" i="1" dirty="0" err="1" smtClean="0">
                <a:latin typeface="Cambria" pitchFamily="18" charset="0"/>
              </a:rPr>
              <a:t>werken</a:t>
            </a:r>
            <a:r>
              <a:rPr lang="en-US" sz="2100" dirty="0" smtClean="0">
                <a:latin typeface="Cambria" pitchFamily="18" charset="0"/>
              </a:rPr>
              <a:t>) and in dread as to what she should do as  she turns toward God, then there arises a natural sorrow for sin and a natural good will.” (</a:t>
            </a:r>
            <a:r>
              <a:rPr lang="en-US" sz="2100" dirty="0" err="1" smtClean="0">
                <a:latin typeface="Cambria" pitchFamily="18" charset="0"/>
              </a:rPr>
              <a:t>Ruusbroec</a:t>
            </a:r>
            <a:r>
              <a:rPr lang="en-US" sz="2100" dirty="0" smtClean="0">
                <a:latin typeface="Cambria" pitchFamily="18" charset="0"/>
              </a:rPr>
              <a:t>, </a:t>
            </a:r>
            <a:r>
              <a:rPr lang="en-US" sz="2100" i="1" dirty="0" smtClean="0">
                <a:latin typeface="Cambria" pitchFamily="18" charset="0"/>
              </a:rPr>
              <a:t>Die </a:t>
            </a:r>
            <a:r>
              <a:rPr lang="en-US" sz="2100" i="1" dirty="0" err="1" smtClean="0">
                <a:latin typeface="Cambria" pitchFamily="18" charset="0"/>
              </a:rPr>
              <a:t>Geestelike</a:t>
            </a:r>
            <a:r>
              <a:rPr lang="en-US" sz="2100" i="1" dirty="0" smtClean="0">
                <a:latin typeface="Cambria" pitchFamily="18" charset="0"/>
              </a:rPr>
              <a:t>  </a:t>
            </a:r>
            <a:r>
              <a:rPr lang="en-US" sz="2100" i="1" dirty="0" err="1" smtClean="0">
                <a:latin typeface="Cambria" pitchFamily="18" charset="0"/>
              </a:rPr>
              <a:t>brulocht</a:t>
            </a:r>
            <a:r>
              <a:rPr lang="en-US" sz="2100" dirty="0" smtClean="0">
                <a:latin typeface="Cambria" pitchFamily="18" charset="0"/>
              </a:rPr>
              <a:t>, 131-35)</a:t>
            </a:r>
          </a:p>
          <a:p>
            <a:pPr>
              <a:buClr>
                <a:srgbClr val="FFFF66"/>
              </a:buClr>
            </a:pPr>
            <a:r>
              <a:rPr lang="en-US" sz="2100" dirty="0" smtClean="0">
                <a:latin typeface="Cambria" pitchFamily="18" charset="0"/>
              </a:rPr>
              <a:t>Turning toward God is the person’s  response to </a:t>
            </a:r>
            <a:r>
              <a:rPr lang="en-US" sz="2100" dirty="0" err="1" smtClean="0">
                <a:latin typeface="Cambria" pitchFamily="18" charset="0"/>
              </a:rPr>
              <a:t>prevenient</a:t>
            </a:r>
            <a:r>
              <a:rPr lang="en-US" sz="2100" dirty="0" smtClean="0">
                <a:latin typeface="Cambria" pitchFamily="18" charset="0"/>
              </a:rPr>
              <a:t> grace: “It is the soul’s work, the </a:t>
            </a:r>
            <a:r>
              <a:rPr lang="en-US" sz="2100" u="sng" dirty="0" smtClean="0">
                <a:latin typeface="Cambria" pitchFamily="18" charset="0"/>
              </a:rPr>
              <a:t>free conversion</a:t>
            </a:r>
            <a:r>
              <a:rPr lang="en-US" sz="2100" dirty="0" smtClean="0">
                <a:latin typeface="Cambria" pitchFamily="18" charset="0"/>
              </a:rPr>
              <a:t> of one’s will, in the wink of an eye.” (</a:t>
            </a:r>
            <a:r>
              <a:rPr lang="en-US" sz="2100" dirty="0" err="1" smtClean="0">
                <a:latin typeface="Cambria" pitchFamily="18" charset="0"/>
              </a:rPr>
              <a:t>Ruusbroec</a:t>
            </a:r>
            <a:r>
              <a:rPr lang="en-US" sz="2100" dirty="0" smtClean="0">
                <a:latin typeface="Cambria" pitchFamily="18" charset="0"/>
              </a:rPr>
              <a:t>, </a:t>
            </a:r>
            <a:r>
              <a:rPr lang="en-US" sz="2100" i="1" dirty="0" smtClean="0">
                <a:latin typeface="Cambria" pitchFamily="18" charset="0"/>
              </a:rPr>
              <a:t>Die </a:t>
            </a:r>
            <a:r>
              <a:rPr lang="en-US" sz="2100" i="1" dirty="0" err="1" smtClean="0">
                <a:latin typeface="Cambria" pitchFamily="18" charset="0"/>
              </a:rPr>
              <a:t>Geestelike</a:t>
            </a:r>
            <a:r>
              <a:rPr lang="en-US" sz="2100" i="1" dirty="0" smtClean="0">
                <a:latin typeface="Cambria" pitchFamily="18" charset="0"/>
              </a:rPr>
              <a:t>  </a:t>
            </a:r>
            <a:r>
              <a:rPr lang="en-US" sz="2100" i="1" dirty="0" err="1" smtClean="0">
                <a:latin typeface="Cambria" pitchFamily="18" charset="0"/>
              </a:rPr>
              <a:t>brulocht</a:t>
            </a:r>
            <a:r>
              <a:rPr lang="en-US" sz="2100" i="1" dirty="0" smtClean="0">
                <a:latin typeface="Cambria" pitchFamily="18" charset="0"/>
              </a:rPr>
              <a:t>, </a:t>
            </a:r>
            <a:r>
              <a:rPr lang="en-US" sz="2100" dirty="0" smtClean="0">
                <a:latin typeface="Cambria" pitchFamily="18" charset="0"/>
              </a:rPr>
              <a:t>124-25)</a:t>
            </a:r>
          </a:p>
          <a:p>
            <a:pPr>
              <a:buClr>
                <a:srgbClr val="FFFF66"/>
              </a:buClr>
            </a:pPr>
            <a:r>
              <a:rPr lang="en-US" sz="2100" dirty="0" smtClean="0">
                <a:latin typeface="Cambria" pitchFamily="18" charset="0"/>
              </a:rPr>
              <a:t>“You have </a:t>
            </a:r>
            <a:r>
              <a:rPr lang="en-US" sz="2100" u="sng" dirty="0" smtClean="0">
                <a:latin typeface="Cambria" pitchFamily="18" charset="0"/>
              </a:rPr>
              <a:t>freely chosen to respond</a:t>
            </a:r>
            <a:r>
              <a:rPr lang="en-US" sz="2100" dirty="0" smtClean="0">
                <a:latin typeface="Cambria" pitchFamily="18" charset="0"/>
              </a:rPr>
              <a:t> to the call of God to live a life of love in faith and trust.” (Fundamental Principles)</a:t>
            </a:r>
          </a:p>
          <a:p>
            <a:endParaRPr lang="en-US" sz="2100" dirty="0">
              <a:latin typeface="Cambria" pitchFamily="18" charset="0"/>
            </a:endParaRPr>
          </a:p>
        </p:txBody>
      </p:sp>
      <p:sp>
        <p:nvSpPr>
          <p:cNvPr id="3" name="Title 2"/>
          <p:cNvSpPr>
            <a:spLocks noGrp="1"/>
          </p:cNvSpPr>
          <p:nvPr>
            <p:ph type="title"/>
          </p:nvPr>
        </p:nvSpPr>
        <p:spPr>
          <a:xfrm>
            <a:off x="457200" y="152400"/>
            <a:ext cx="8229600" cy="838200"/>
          </a:xfrm>
        </p:spPr>
        <p:txBody>
          <a:bodyPr/>
          <a:lstStyle/>
          <a:p>
            <a:r>
              <a:rPr lang="en-US" dirty="0" smtClean="0"/>
              <a:t>“</a:t>
            </a:r>
            <a:r>
              <a:rPr lang="en-US" dirty="0" err="1" smtClean="0"/>
              <a:t>Bekeerde</a:t>
            </a:r>
            <a:r>
              <a:rPr lang="en-US" dirty="0" smtClean="0"/>
              <a:t>” = Turn toward God</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wipe(down)">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486400"/>
          </a:xfrm>
        </p:spPr>
        <p:txBody>
          <a:bodyPr>
            <a:normAutofit fontScale="92500" lnSpcReduction="20000"/>
          </a:bodyPr>
          <a:lstStyle/>
          <a:p>
            <a:pPr>
              <a:spcAft>
                <a:spcPts val="600"/>
              </a:spcAft>
              <a:buClr>
                <a:srgbClr val="FFFF66"/>
              </a:buClr>
            </a:pPr>
            <a:r>
              <a:rPr lang="en-US" sz="2300" dirty="0" smtClean="0">
                <a:latin typeface="Cambria" pitchFamily="18" charset="0"/>
              </a:rPr>
              <a:t>In the Middle Dutch Mystical tradition, the focus of love (</a:t>
            </a:r>
            <a:r>
              <a:rPr lang="en-US" sz="2300" i="1" dirty="0" err="1" smtClean="0">
                <a:latin typeface="Cambria" pitchFamily="18" charset="0"/>
              </a:rPr>
              <a:t>liefde</a:t>
            </a:r>
            <a:r>
              <a:rPr lang="en-US" sz="2300" dirty="0" smtClean="0">
                <a:latin typeface="Cambria" pitchFamily="18" charset="0"/>
              </a:rPr>
              <a:t>) is God, not good deeds - even if they are done for God.</a:t>
            </a:r>
          </a:p>
          <a:p>
            <a:pPr>
              <a:spcAft>
                <a:spcPts val="600"/>
              </a:spcAft>
              <a:buClr>
                <a:srgbClr val="FFFF66"/>
              </a:buClr>
            </a:pPr>
            <a:r>
              <a:rPr lang="en-US" sz="2300" dirty="0" smtClean="0">
                <a:latin typeface="Cambria" pitchFamily="18" charset="0"/>
              </a:rPr>
              <a:t>A tradition that is unapologetically affective and mystically sensual: “Natural, worldly love mirrors divine love. There are stages before we arrive at the kiss of mouth. The first is a loving gaze, and here love takes root. After this, there is a loving conversing…. If you desire to be kissed with the kiss of God’s mouth you should practice loving gazing. Make use of the reasonable eyes that God has given you to perceive  him.” (Willem </a:t>
            </a:r>
            <a:r>
              <a:rPr lang="en-US" sz="2300" dirty="0" err="1" smtClean="0">
                <a:latin typeface="Cambria" pitchFamily="18" charset="0"/>
              </a:rPr>
              <a:t>Jordaens</a:t>
            </a:r>
            <a:r>
              <a:rPr lang="en-US" sz="2300" dirty="0" smtClean="0">
                <a:latin typeface="Cambria" pitchFamily="18" charset="0"/>
              </a:rPr>
              <a:t>, </a:t>
            </a:r>
            <a:r>
              <a:rPr lang="en-US" sz="2300" i="1" dirty="0" smtClean="0">
                <a:latin typeface="Cambria" pitchFamily="18" charset="0"/>
              </a:rPr>
              <a:t>De </a:t>
            </a:r>
            <a:r>
              <a:rPr lang="en-US" sz="2300" i="1" dirty="0" err="1" smtClean="0">
                <a:latin typeface="Cambria" pitchFamily="18" charset="0"/>
              </a:rPr>
              <a:t>oris</a:t>
            </a:r>
            <a:r>
              <a:rPr lang="en-US" sz="2300" i="1" dirty="0" smtClean="0">
                <a:latin typeface="Cambria" pitchFamily="18" charset="0"/>
              </a:rPr>
              <a:t> </a:t>
            </a:r>
            <a:r>
              <a:rPr lang="en-US" sz="2300" i="1" dirty="0" err="1" smtClean="0">
                <a:latin typeface="Cambria" pitchFamily="18" charset="0"/>
              </a:rPr>
              <a:t>osculo</a:t>
            </a:r>
            <a:r>
              <a:rPr lang="en-US" sz="2300" dirty="0" smtClean="0">
                <a:latin typeface="Cambria" pitchFamily="18" charset="0"/>
              </a:rPr>
              <a:t>)</a:t>
            </a:r>
          </a:p>
          <a:p>
            <a:pPr>
              <a:spcAft>
                <a:spcPts val="600"/>
              </a:spcAft>
              <a:buClr>
                <a:srgbClr val="FFFF66"/>
              </a:buClr>
            </a:pPr>
            <a:r>
              <a:rPr lang="en-US" sz="2300" dirty="0" smtClean="0">
                <a:latin typeface="Cambria" pitchFamily="18" charset="0"/>
              </a:rPr>
              <a:t>“The first address to God in the morning: ‘My Beloved, who are you? You are the one, eternal, immutable, supreme God. Now I give myself once again entirely to you.” (</a:t>
            </a:r>
            <a:r>
              <a:rPr lang="en-US" sz="2300" i="1" dirty="0" smtClean="0">
                <a:latin typeface="Cambria" pitchFamily="18" charset="0"/>
              </a:rPr>
              <a:t>Die </a:t>
            </a:r>
            <a:r>
              <a:rPr lang="en-US" sz="2300" i="1" dirty="0" err="1" smtClean="0">
                <a:latin typeface="Cambria" pitchFamily="18" charset="0"/>
              </a:rPr>
              <a:t>Evangelische</a:t>
            </a:r>
            <a:r>
              <a:rPr lang="en-US" sz="2300" i="1" dirty="0" smtClean="0">
                <a:latin typeface="Cambria" pitchFamily="18" charset="0"/>
              </a:rPr>
              <a:t> </a:t>
            </a:r>
            <a:r>
              <a:rPr lang="en-US" sz="2300" i="1" dirty="0" err="1" smtClean="0">
                <a:latin typeface="Cambria" pitchFamily="18" charset="0"/>
              </a:rPr>
              <a:t>Peerle</a:t>
            </a:r>
            <a:r>
              <a:rPr lang="en-US" sz="2300" dirty="0" smtClean="0">
                <a:latin typeface="Cambria" pitchFamily="18" charset="0"/>
              </a:rPr>
              <a:t>)</a:t>
            </a:r>
          </a:p>
          <a:p>
            <a:pPr>
              <a:spcAft>
                <a:spcPts val="600"/>
              </a:spcAft>
              <a:buClr>
                <a:srgbClr val="FFFF66"/>
              </a:buClr>
            </a:pPr>
            <a:r>
              <a:rPr lang="en-US" sz="2300" dirty="0" smtClean="0">
                <a:latin typeface="Cambria" pitchFamily="18" charset="0"/>
              </a:rPr>
              <a:t>“To the one who turns toward Him, Christ casts his divine rays into his/her heart’s yearning avidity and lust for God. The lusty, open heart, and the shining of divine rays within it, produce an affliction. In inner impetuosity, one is prepared to suffer all that can be suffered in order to obtain what one loves.” (Jan van </a:t>
            </a:r>
            <a:r>
              <a:rPr lang="en-US" sz="2300" dirty="0" err="1" smtClean="0">
                <a:latin typeface="Cambria" pitchFamily="18" charset="0"/>
              </a:rPr>
              <a:t>Ruusbroec</a:t>
            </a:r>
            <a:r>
              <a:rPr lang="en-US" sz="2300" dirty="0" smtClean="0">
                <a:latin typeface="Cambria" pitchFamily="18" charset="0"/>
              </a:rPr>
              <a:t>, </a:t>
            </a:r>
            <a:r>
              <a:rPr lang="en-US" sz="2300" i="1" dirty="0" smtClean="0">
                <a:latin typeface="Cambria" pitchFamily="18" charset="0"/>
              </a:rPr>
              <a:t>Die </a:t>
            </a:r>
            <a:r>
              <a:rPr lang="en-US" sz="2300" i="1" dirty="0" err="1" smtClean="0">
                <a:latin typeface="Cambria" pitchFamily="18" charset="0"/>
              </a:rPr>
              <a:t>Geestelike</a:t>
            </a:r>
            <a:r>
              <a:rPr lang="en-US" sz="2300" i="1" dirty="0" smtClean="0">
                <a:latin typeface="Cambria" pitchFamily="18" charset="0"/>
              </a:rPr>
              <a:t>  </a:t>
            </a:r>
            <a:r>
              <a:rPr lang="en-US" sz="2300" i="1" dirty="0" err="1" smtClean="0">
                <a:latin typeface="Cambria" pitchFamily="18" charset="0"/>
              </a:rPr>
              <a:t>Brulocht</a:t>
            </a:r>
            <a:r>
              <a:rPr lang="en-US" sz="2300" i="1" dirty="0" smtClean="0">
                <a:latin typeface="Cambria" pitchFamily="18" charset="0"/>
              </a:rPr>
              <a:t>, </a:t>
            </a:r>
            <a:r>
              <a:rPr lang="en-US" sz="2300" dirty="0" smtClean="0">
                <a:latin typeface="Cambria" pitchFamily="18" charset="0"/>
              </a:rPr>
              <a:t>b436-40)</a:t>
            </a:r>
          </a:p>
          <a:p>
            <a:endParaRPr lang="en-US" sz="2100" dirty="0" smtClean="0">
              <a:latin typeface="Cambria" pitchFamily="18" charset="0"/>
            </a:endParaRPr>
          </a:p>
          <a:p>
            <a:endParaRPr lang="en-US" sz="2100" dirty="0">
              <a:latin typeface="Cambria" pitchFamily="18" charset="0"/>
            </a:endParaRPr>
          </a:p>
        </p:txBody>
      </p:sp>
      <p:sp>
        <p:nvSpPr>
          <p:cNvPr id="3" name="Title 2"/>
          <p:cNvSpPr>
            <a:spLocks noGrp="1"/>
          </p:cNvSpPr>
          <p:nvPr>
            <p:ph type="title"/>
          </p:nvPr>
        </p:nvSpPr>
        <p:spPr>
          <a:xfrm>
            <a:off x="457200" y="304800"/>
            <a:ext cx="8229600" cy="762000"/>
          </a:xfrm>
        </p:spPr>
        <p:txBody>
          <a:bodyPr anchor="ctr">
            <a:normAutofit/>
          </a:bodyPr>
          <a:lstStyle/>
          <a:p>
            <a:r>
              <a:rPr lang="en-US" sz="3600" dirty="0" smtClean="0"/>
              <a:t>“</a:t>
            </a:r>
            <a:r>
              <a:rPr lang="en-US" sz="3600" dirty="0" err="1" smtClean="0"/>
              <a:t>Verlieft</a:t>
            </a:r>
            <a:r>
              <a:rPr lang="en-US" sz="3600" dirty="0" smtClean="0"/>
              <a:t> </a:t>
            </a:r>
            <a:r>
              <a:rPr lang="en-US" sz="3600" dirty="0" err="1" smtClean="0"/>
              <a:t>wierd</a:t>
            </a:r>
            <a:r>
              <a:rPr lang="en-US" sz="3600" dirty="0" smtClean="0"/>
              <a:t>” = Falling in Love with God</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382000" cy="2133600"/>
          </a:xfrm>
        </p:spPr>
        <p:txBody>
          <a:bodyPr>
            <a:noAutofit/>
          </a:bodyPr>
          <a:lstStyle/>
          <a:p>
            <a:pPr marL="0">
              <a:spcBef>
                <a:spcPts val="0"/>
              </a:spcBef>
              <a:buNone/>
            </a:pPr>
            <a:r>
              <a:rPr lang="en-GB" sz="2100" dirty="0" smtClean="0">
                <a:latin typeface="Cambria" pitchFamily="18" charset="0"/>
              </a:rPr>
              <a:t>As a Congregation in mission, we need to reflect on the unfolding Xaverian mission and how we respond to it….</a:t>
            </a:r>
            <a:r>
              <a:rPr lang="en-US" sz="2100" dirty="0" smtClean="0">
                <a:latin typeface="Cambria" pitchFamily="18" charset="0"/>
              </a:rPr>
              <a:t>We ask that </a:t>
            </a:r>
            <a:r>
              <a:rPr lang="en-US" sz="2100" u="sng" dirty="0" smtClean="0">
                <a:solidFill>
                  <a:srgbClr val="FFFF66"/>
                </a:solidFill>
                <a:latin typeface="Cambria" pitchFamily="18" charset="0"/>
              </a:rPr>
              <a:t>an international commission be established to continue to promote the study and explication of our Founding Vision and </a:t>
            </a:r>
            <a:r>
              <a:rPr lang="en-US" sz="2100" u="sng" dirty="0" err="1" smtClean="0">
                <a:solidFill>
                  <a:srgbClr val="FFFF66"/>
                </a:solidFill>
                <a:latin typeface="Cambria" pitchFamily="18" charset="0"/>
              </a:rPr>
              <a:t>Charism</a:t>
            </a:r>
            <a:r>
              <a:rPr lang="en-US" sz="2100" u="sng" dirty="0" smtClean="0">
                <a:solidFill>
                  <a:srgbClr val="FFFF66"/>
                </a:solidFill>
                <a:latin typeface="Cambria" pitchFamily="18" charset="0"/>
              </a:rPr>
              <a:t> and its on-going implications for the life and mission of the Congregation</a:t>
            </a:r>
            <a:r>
              <a:rPr lang="en-US" sz="2100" dirty="0" smtClean="0">
                <a:latin typeface="Cambria" pitchFamily="18" charset="0"/>
              </a:rPr>
              <a:t>. A goal of this commission would be </a:t>
            </a:r>
            <a:r>
              <a:rPr lang="en-US" sz="2100" u="sng" dirty="0" smtClean="0">
                <a:solidFill>
                  <a:srgbClr val="FFFF66"/>
                </a:solidFill>
                <a:latin typeface="Cambria" pitchFamily="18" charset="0"/>
              </a:rPr>
              <a:t>to provide  a compelling articulation of </a:t>
            </a:r>
            <a:endParaRPr lang="en-US" sz="2100" u="sng" dirty="0">
              <a:solidFill>
                <a:srgbClr val="FFFF66"/>
              </a:solidFill>
              <a:latin typeface="Cambria" pitchFamily="18" charset="0"/>
            </a:endParaRPr>
          </a:p>
        </p:txBody>
      </p:sp>
      <p:sp>
        <p:nvSpPr>
          <p:cNvPr id="3" name="Title 2"/>
          <p:cNvSpPr>
            <a:spLocks noGrp="1"/>
          </p:cNvSpPr>
          <p:nvPr>
            <p:ph type="title"/>
          </p:nvPr>
        </p:nvSpPr>
        <p:spPr>
          <a:xfrm>
            <a:off x="457200" y="304800"/>
            <a:ext cx="8229600" cy="1219200"/>
          </a:xfrm>
        </p:spPr>
        <p:txBody>
          <a:bodyPr>
            <a:normAutofit fontScale="90000"/>
          </a:bodyPr>
          <a:lstStyle/>
          <a:p>
            <a:r>
              <a:rPr lang="en-US" dirty="0" smtClean="0"/>
              <a:t>Directive of the 26</a:t>
            </a:r>
            <a:r>
              <a:rPr lang="en-US" baseline="30000" dirty="0" smtClean="0"/>
              <a:t>th</a:t>
            </a:r>
            <a:r>
              <a:rPr lang="en-US" dirty="0" smtClean="0"/>
              <a:t> General Chapter on Mission Formation</a:t>
            </a:r>
            <a:endParaRPr lang="en-US" dirty="0"/>
          </a:p>
        </p:txBody>
      </p:sp>
      <p:pic>
        <p:nvPicPr>
          <p:cNvPr id="1026" name="Picture 2" descr="C:\Users\Regj\Pictures\CFX Logo\CFXlogo.gif"/>
          <p:cNvPicPr>
            <a:picLocks noChangeAspect="1" noChangeArrowheads="1"/>
          </p:cNvPicPr>
          <p:nvPr/>
        </p:nvPicPr>
        <p:blipFill>
          <a:blip r:embed="rId3" cstate="print"/>
          <a:srcRect/>
          <a:stretch>
            <a:fillRect/>
          </a:stretch>
        </p:blipFill>
        <p:spPr bwMode="auto">
          <a:xfrm>
            <a:off x="6126480" y="3733800"/>
            <a:ext cx="2103120" cy="2628900"/>
          </a:xfrm>
          <a:prstGeom prst="rect">
            <a:avLst/>
          </a:prstGeom>
          <a:noFill/>
        </p:spPr>
      </p:pic>
      <p:sp>
        <p:nvSpPr>
          <p:cNvPr id="5" name="Content Placeholder 1"/>
          <p:cNvSpPr txBox="1">
            <a:spLocks/>
          </p:cNvSpPr>
          <p:nvPr/>
        </p:nvSpPr>
        <p:spPr>
          <a:xfrm>
            <a:off x="457200" y="3581400"/>
            <a:ext cx="5334000" cy="3048000"/>
          </a:xfrm>
          <a:prstGeom prst="rect">
            <a:avLst/>
          </a:prstGeom>
        </p:spPr>
        <p:txBody>
          <a:bodyPr vert="horz">
            <a:noAutofit/>
          </a:bodyPr>
          <a:lstStyle/>
          <a:p>
            <a:pPr lvl="0">
              <a:buClr>
                <a:schemeClr val="accent2"/>
              </a:buClr>
              <a:buSzPct val="85000"/>
              <a:defRPr/>
            </a:pPr>
            <a:r>
              <a:rPr kumimoji="0" lang="en-US" sz="2100" i="0" u="sng" strike="noStrike" kern="1200" cap="none" spc="0" normalizeH="0" baseline="0" noProof="0" dirty="0" err="1" smtClean="0">
                <a:ln>
                  <a:noFill/>
                </a:ln>
                <a:solidFill>
                  <a:srgbClr val="FFFF66"/>
                </a:solidFill>
                <a:effectLst/>
                <a:uLnTx/>
                <a:uFillTx/>
                <a:latin typeface="Cambria" pitchFamily="18" charset="0"/>
              </a:rPr>
              <a:t>Ryken’s</a:t>
            </a:r>
            <a:r>
              <a:rPr kumimoji="0" lang="en-US" sz="2100" i="0" u="sng" strike="noStrike" kern="1200" cap="none" spc="0" normalizeH="0" baseline="0" noProof="0" dirty="0" smtClean="0">
                <a:ln>
                  <a:noFill/>
                </a:ln>
                <a:solidFill>
                  <a:srgbClr val="FFFF66"/>
                </a:solidFill>
                <a:effectLst/>
                <a:uLnTx/>
                <a:uFillTx/>
                <a:latin typeface="Cambria" pitchFamily="18" charset="0"/>
              </a:rPr>
              <a:t> vision</a:t>
            </a:r>
            <a:r>
              <a:rPr kumimoji="0" lang="en-US" sz="2100" i="0" strike="noStrike" kern="1200" cap="none" spc="0" normalizeH="0" baseline="0" noProof="0" dirty="0" smtClean="0">
                <a:ln>
                  <a:noFill/>
                </a:ln>
                <a:effectLst/>
                <a:uLnTx/>
                <a:uFillTx/>
                <a:latin typeface="Cambria" pitchFamily="18" charset="0"/>
              </a:rPr>
              <a:t>, his choice of Francis Xavier as patron, and our congregational identity for our use in programs in initial and on-going formation.  Furthermore, </a:t>
            </a:r>
            <a:r>
              <a:rPr lang="en-US" sz="2100" u="sng" dirty="0" smtClean="0">
                <a:solidFill>
                  <a:srgbClr val="FFFF66"/>
                </a:solidFill>
                <a:latin typeface="Cambria" pitchFamily="18" charset="0"/>
              </a:rPr>
              <a:t>this articulation will inform the ministry of the Brothers and their collaborators</a:t>
            </a:r>
            <a:r>
              <a:rPr lang="en-US" sz="2100" dirty="0" smtClean="0">
                <a:solidFill>
                  <a:srgbClr val="FFFF66"/>
                </a:solidFill>
                <a:latin typeface="Cambria" pitchFamily="18" charset="0"/>
              </a:rPr>
              <a:t> </a:t>
            </a:r>
            <a:r>
              <a:rPr kumimoji="0" lang="en-US" sz="2100" i="0" u="none" strike="noStrike" kern="1200" cap="none" spc="0" normalizeH="0" baseline="0" noProof="0" dirty="0" smtClean="0">
                <a:ln>
                  <a:noFill/>
                </a:ln>
                <a:solidFill>
                  <a:schemeClr val="tx1"/>
                </a:solidFill>
                <a:effectLst/>
                <a:uLnTx/>
                <a:uFillTx/>
                <a:latin typeface="Cambria" pitchFamily="18" charset="0"/>
              </a:rPr>
              <a:t>as we respond to the needs of </a:t>
            </a:r>
            <a:r>
              <a:rPr kumimoji="0" lang="en-US" sz="2100" i="0" u="none" strike="noStrike" kern="1200" cap="none" spc="0" normalizeH="0" baseline="0" noProof="0" smtClean="0">
                <a:ln>
                  <a:noFill/>
                </a:ln>
                <a:solidFill>
                  <a:schemeClr val="tx1"/>
                </a:solidFill>
                <a:effectLst/>
                <a:uLnTx/>
                <a:uFillTx/>
                <a:latin typeface="Cambria" pitchFamily="18" charset="0"/>
              </a:rPr>
              <a:t>the Church and </a:t>
            </a:r>
            <a:r>
              <a:rPr kumimoji="0" lang="en-US" sz="2100" i="0" u="none" strike="noStrike" kern="1200" cap="none" spc="0" normalizeH="0" baseline="0" noProof="0" dirty="0" smtClean="0">
                <a:ln>
                  <a:noFill/>
                </a:ln>
                <a:solidFill>
                  <a:schemeClr val="tx1"/>
                </a:solidFill>
                <a:effectLst/>
                <a:uLnTx/>
                <a:uFillTx/>
                <a:latin typeface="Cambria" pitchFamily="18" charset="0"/>
              </a:rPr>
              <a:t>the world today.</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257800"/>
          </a:xfrm>
        </p:spPr>
        <p:txBody>
          <a:bodyPr>
            <a:normAutofit/>
          </a:bodyPr>
          <a:lstStyle/>
          <a:p>
            <a:pPr>
              <a:spcAft>
                <a:spcPts val="600"/>
              </a:spcAft>
              <a:buClr>
                <a:srgbClr val="FFFF66"/>
              </a:buClr>
            </a:pPr>
            <a:r>
              <a:rPr lang="en-US" sz="2100" i="1" dirty="0" err="1" smtClean="0">
                <a:latin typeface="Cambria" pitchFamily="18" charset="0"/>
              </a:rPr>
              <a:t>Bekeerde</a:t>
            </a:r>
            <a:r>
              <a:rPr lang="en-US" sz="2100" dirty="0" smtClean="0">
                <a:latin typeface="Cambria" pitchFamily="18" charset="0"/>
              </a:rPr>
              <a:t> can also be seen in </a:t>
            </a:r>
            <a:r>
              <a:rPr lang="en-US" sz="2100" dirty="0" err="1" smtClean="0">
                <a:latin typeface="Cambria" pitchFamily="18" charset="0"/>
              </a:rPr>
              <a:t>Ryken’s</a:t>
            </a:r>
            <a:r>
              <a:rPr lang="en-US" sz="2100" dirty="0" smtClean="0">
                <a:latin typeface="Cambria" pitchFamily="18" charset="0"/>
              </a:rPr>
              <a:t> firm insistence that his brothers  should forego of any enterprise that would prevent them “from working at their perfection and spiritual exercises.”</a:t>
            </a:r>
            <a:r>
              <a:rPr lang="en-US" sz="2100" i="1" dirty="0" smtClean="0">
                <a:latin typeface="Cambria" pitchFamily="18" charset="0"/>
              </a:rPr>
              <a:t> </a:t>
            </a:r>
            <a:r>
              <a:rPr lang="en-US" sz="2100" dirty="0" smtClean="0">
                <a:latin typeface="Cambria" pitchFamily="18" charset="0"/>
              </a:rPr>
              <a:t>(</a:t>
            </a:r>
            <a:r>
              <a:rPr lang="en-US" sz="2100" i="1" dirty="0" err="1" smtClean="0">
                <a:latin typeface="Cambria" pitchFamily="18" charset="0"/>
              </a:rPr>
              <a:t>Opstel</a:t>
            </a:r>
            <a:r>
              <a:rPr lang="en-US" sz="2100" i="1" dirty="0" smtClean="0">
                <a:latin typeface="Cambria" pitchFamily="18" charset="0"/>
              </a:rPr>
              <a:t> </a:t>
            </a:r>
            <a:r>
              <a:rPr lang="en-US" sz="2100" dirty="0" smtClean="0">
                <a:latin typeface="Cambria" pitchFamily="18" charset="0"/>
              </a:rPr>
              <a:t>§11)</a:t>
            </a:r>
            <a:endParaRPr lang="en-US" sz="2100" i="1" dirty="0" smtClean="0">
              <a:latin typeface="Cambria" pitchFamily="18" charset="0"/>
            </a:endParaRPr>
          </a:p>
          <a:p>
            <a:pPr>
              <a:spcAft>
                <a:spcPts val="600"/>
              </a:spcAft>
              <a:buClr>
                <a:srgbClr val="FFFF66"/>
              </a:buClr>
            </a:pPr>
            <a:r>
              <a:rPr lang="en-US" sz="2100" dirty="0" smtClean="0">
                <a:latin typeface="Cambria" pitchFamily="18" charset="0"/>
              </a:rPr>
              <a:t>“I hope you will be patient till then and that at that time we will be able to solve your problems. Meanwhile be patient and above all do not think that I look upon you as a stranger with no connection with us. Remember that I often have you in mind and that my one wish is to have you with us very soon.” (Letter of Theodore James Ryken to Francis Xavier </a:t>
            </a:r>
            <a:r>
              <a:rPr lang="en-US" sz="2100" dirty="0" err="1" smtClean="0">
                <a:latin typeface="Cambria" pitchFamily="18" charset="0"/>
              </a:rPr>
              <a:t>Dondorff</a:t>
            </a:r>
            <a:r>
              <a:rPr lang="en-US" sz="2100" dirty="0" smtClean="0">
                <a:latin typeface="Cambria" pitchFamily="18" charset="0"/>
              </a:rPr>
              <a:t> , 20 December 1849)</a:t>
            </a:r>
          </a:p>
          <a:p>
            <a:pPr>
              <a:spcAft>
                <a:spcPts val="600"/>
              </a:spcAft>
              <a:buClr>
                <a:srgbClr val="FFFF66"/>
              </a:buClr>
            </a:pPr>
            <a:r>
              <a:rPr lang="en-US" sz="2100" dirty="0" smtClean="0">
                <a:latin typeface="Cambria" pitchFamily="18" charset="0"/>
              </a:rPr>
              <a:t>“The Brothers are espoused to Christ by virtue of their religious profession.” [Constitution and Holy Rule of the Xaverian Brothers, 1900  (part I, </a:t>
            </a:r>
            <a:r>
              <a:rPr lang="en-US" sz="2100" dirty="0" err="1" smtClean="0">
                <a:latin typeface="Cambria" pitchFamily="18" charset="0"/>
              </a:rPr>
              <a:t>ch</a:t>
            </a:r>
            <a:r>
              <a:rPr lang="en-US" sz="2100" dirty="0" smtClean="0">
                <a:latin typeface="Cambria" pitchFamily="18" charset="0"/>
              </a:rPr>
              <a:t>. 5, art.  3, par.1)]</a:t>
            </a:r>
          </a:p>
          <a:p>
            <a:endParaRPr lang="en-US" sz="2100" dirty="0" smtClean="0">
              <a:latin typeface="Cambria" pitchFamily="18" charset="0"/>
            </a:endParaRPr>
          </a:p>
          <a:p>
            <a:endParaRPr lang="en-US" sz="2100" dirty="0">
              <a:latin typeface="Cambria" pitchFamily="18" charset="0"/>
            </a:endParaRPr>
          </a:p>
        </p:txBody>
      </p:sp>
      <p:sp>
        <p:nvSpPr>
          <p:cNvPr id="3" name="Title 2"/>
          <p:cNvSpPr>
            <a:spLocks noGrp="1"/>
          </p:cNvSpPr>
          <p:nvPr>
            <p:ph type="title"/>
          </p:nvPr>
        </p:nvSpPr>
        <p:spPr>
          <a:xfrm>
            <a:off x="457200" y="304800"/>
            <a:ext cx="8229600" cy="762000"/>
          </a:xfrm>
        </p:spPr>
        <p:txBody>
          <a:bodyPr anchor="ctr">
            <a:normAutofit/>
          </a:bodyPr>
          <a:lstStyle/>
          <a:p>
            <a:r>
              <a:rPr lang="en-US" sz="3600" dirty="0" smtClean="0"/>
              <a:t>“</a:t>
            </a:r>
            <a:r>
              <a:rPr lang="en-US" sz="3600" dirty="0" err="1" smtClean="0"/>
              <a:t>Verlieft</a:t>
            </a:r>
            <a:r>
              <a:rPr lang="en-US" sz="3600" dirty="0" smtClean="0"/>
              <a:t> </a:t>
            </a:r>
            <a:r>
              <a:rPr lang="en-US" sz="3600" dirty="0" err="1" smtClean="0"/>
              <a:t>wierd</a:t>
            </a:r>
            <a:r>
              <a:rPr lang="en-US" sz="3600" dirty="0" smtClean="0"/>
              <a:t>” = Falling in Love with God</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1"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linds(horizontal)">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2" grpId="1"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000" dirty="0" smtClean="0"/>
              <a:t>Ordinary Resolution in      </a:t>
            </a:r>
            <a:br>
              <a:rPr lang="en-US" sz="4000" dirty="0" smtClean="0"/>
            </a:br>
            <a:r>
              <a:rPr lang="en-US" sz="4000" dirty="0" smtClean="0"/>
              <a:t>Xaverian Spirituality (Inner Life) </a:t>
            </a:r>
            <a:endParaRPr lang="en-US" sz="4000"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FFFF66"/>
              </a:buClr>
            </a:pPr>
            <a:r>
              <a:rPr lang="en-US" sz="2100" dirty="0" smtClean="0">
                <a:latin typeface="Cambria" pitchFamily="18" charset="0"/>
              </a:rPr>
              <a:t>“Placing oneself at the service of God (</a:t>
            </a:r>
            <a:r>
              <a:rPr lang="en-US" sz="2100" i="1" dirty="0" smtClean="0">
                <a:latin typeface="Cambria" pitchFamily="18" charset="0"/>
              </a:rPr>
              <a:t>en op den </a:t>
            </a:r>
            <a:r>
              <a:rPr lang="en-US" sz="2100" i="1" dirty="0" err="1" smtClean="0">
                <a:latin typeface="Cambria" pitchFamily="18" charset="0"/>
              </a:rPr>
              <a:t>dienst</a:t>
            </a:r>
            <a:r>
              <a:rPr lang="en-US" sz="2100" i="1" dirty="0" smtClean="0">
                <a:latin typeface="Cambria" pitchFamily="18" charset="0"/>
              </a:rPr>
              <a:t> van God</a:t>
            </a:r>
            <a:r>
              <a:rPr lang="en-US" sz="2100" dirty="0" smtClean="0">
                <a:latin typeface="Cambria" pitchFamily="18" charset="0"/>
              </a:rPr>
              <a:t>)” is not a functional statement…. Rather it is an act of rendering to God a life of resolution.</a:t>
            </a:r>
          </a:p>
          <a:p>
            <a:pPr>
              <a:buClr>
                <a:srgbClr val="FFFF66"/>
              </a:buClr>
            </a:pPr>
            <a:r>
              <a:rPr lang="en-US" sz="2100" dirty="0" smtClean="0">
                <a:latin typeface="Cambria" pitchFamily="18" charset="0"/>
              </a:rPr>
              <a:t>“Making a good resolution  (</a:t>
            </a:r>
            <a:r>
              <a:rPr lang="en-US" sz="2100" i="1" dirty="0" err="1" smtClean="0">
                <a:latin typeface="Cambria" pitchFamily="18" charset="0"/>
              </a:rPr>
              <a:t>een</a:t>
            </a:r>
            <a:r>
              <a:rPr lang="en-US" sz="2100" i="1" dirty="0" smtClean="0">
                <a:latin typeface="Cambria" pitchFamily="18" charset="0"/>
              </a:rPr>
              <a:t> </a:t>
            </a:r>
            <a:r>
              <a:rPr lang="en-US" sz="2100" i="1" dirty="0" err="1" smtClean="0">
                <a:latin typeface="Cambria" pitchFamily="18" charset="0"/>
              </a:rPr>
              <a:t>goede</a:t>
            </a:r>
            <a:r>
              <a:rPr lang="en-US" sz="2100" i="1" dirty="0" smtClean="0">
                <a:latin typeface="Cambria" pitchFamily="18" charset="0"/>
              </a:rPr>
              <a:t> </a:t>
            </a:r>
            <a:r>
              <a:rPr lang="en-US" sz="2100" i="1" dirty="0" err="1" smtClean="0">
                <a:latin typeface="Cambria" pitchFamily="18" charset="0"/>
              </a:rPr>
              <a:t>opzet</a:t>
            </a:r>
            <a:r>
              <a:rPr lang="en-US" sz="2100" i="1" dirty="0" smtClean="0">
                <a:latin typeface="Cambria" pitchFamily="18" charset="0"/>
              </a:rPr>
              <a:t> </a:t>
            </a:r>
            <a:r>
              <a:rPr lang="en-US" sz="2100" i="1" dirty="0" err="1" smtClean="0">
                <a:latin typeface="Cambria" pitchFamily="18" charset="0"/>
              </a:rPr>
              <a:t>maaken</a:t>
            </a:r>
            <a:r>
              <a:rPr lang="en-US" sz="2100" dirty="0" smtClean="0">
                <a:latin typeface="Cambria" pitchFamily="18" charset="0"/>
              </a:rPr>
              <a:t>) was at the  heart of the process of turning toward God. To the New Devout , the practice of resolution entails a changing of one’s status in life.” (John van </a:t>
            </a:r>
            <a:r>
              <a:rPr lang="en-US" sz="2100" dirty="0" err="1" smtClean="0">
                <a:latin typeface="Cambria" pitchFamily="18" charset="0"/>
              </a:rPr>
              <a:t>Engen</a:t>
            </a:r>
            <a:r>
              <a:rPr lang="en-US" sz="2100" dirty="0" smtClean="0">
                <a:latin typeface="Cambria" pitchFamily="18" charset="0"/>
              </a:rPr>
              <a:t>)</a:t>
            </a:r>
          </a:p>
          <a:p>
            <a:pPr>
              <a:buClr>
                <a:srgbClr val="FFFF66"/>
              </a:buClr>
            </a:pPr>
            <a:r>
              <a:rPr lang="en-US" sz="2100" dirty="0" smtClean="0">
                <a:latin typeface="Cambria" pitchFamily="18" charset="0"/>
              </a:rPr>
              <a:t>“If you allow yourself to be formed by God through the common, ordinary, unspectacular flow of everyday life, you will gradually experience a liberation and a freedom never before imagined. (Fundamental Principles)</a:t>
            </a:r>
            <a:endParaRPr lang="en-US" sz="2100" dirty="0">
              <a:latin typeface="Cambria" pitchFamily="18" charset="0"/>
            </a:endParaRPr>
          </a:p>
        </p:txBody>
      </p:sp>
      <p:sp>
        <p:nvSpPr>
          <p:cNvPr id="3" name="Title 2"/>
          <p:cNvSpPr>
            <a:spLocks noGrp="1"/>
          </p:cNvSpPr>
          <p:nvPr>
            <p:ph type="title"/>
          </p:nvPr>
        </p:nvSpPr>
        <p:spPr/>
        <p:txBody>
          <a:bodyPr/>
          <a:lstStyle/>
          <a:p>
            <a:r>
              <a:rPr lang="en-US" dirty="0" smtClean="0"/>
              <a:t>Resolution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62400" y="381000"/>
            <a:ext cx="4876800" cy="5715000"/>
          </a:xfrm>
        </p:spPr>
        <p:txBody>
          <a:bodyPr>
            <a:noAutofit/>
          </a:bodyPr>
          <a:lstStyle/>
          <a:p>
            <a:pPr marL="0" indent="0">
              <a:spcBef>
                <a:spcPts val="0"/>
              </a:spcBef>
              <a:buNone/>
            </a:pPr>
            <a:r>
              <a:rPr lang="en-US" sz="2100" dirty="0" smtClean="0">
                <a:latin typeface="Cambria" pitchFamily="18" charset="0"/>
              </a:rPr>
              <a:t>“Which person who has some experience of spiritual matters would desire that an angel come from heaven in order to make known God’s will, when it is possible to know it by following the common way (</a:t>
            </a:r>
            <a:r>
              <a:rPr lang="en-US" sz="2100" i="1" dirty="0" err="1" smtClean="0">
                <a:solidFill>
                  <a:srgbClr val="FFFF66"/>
                </a:solidFill>
                <a:latin typeface="Cambria" pitchFamily="18" charset="0"/>
              </a:rPr>
              <a:t>ordinaire</a:t>
            </a:r>
            <a:r>
              <a:rPr lang="en-US" sz="2100" i="1" dirty="0" smtClean="0">
                <a:solidFill>
                  <a:srgbClr val="FFFF66"/>
                </a:solidFill>
                <a:latin typeface="Cambria" pitchFamily="18" charset="0"/>
              </a:rPr>
              <a:t> </a:t>
            </a:r>
            <a:r>
              <a:rPr lang="en-US" sz="2100" i="1" dirty="0" err="1" smtClean="0">
                <a:solidFill>
                  <a:srgbClr val="FFFF66"/>
                </a:solidFill>
                <a:latin typeface="Cambria" pitchFamily="18" charset="0"/>
              </a:rPr>
              <a:t>weg</a:t>
            </a:r>
            <a:r>
              <a:rPr lang="en-US" sz="2100" dirty="0" smtClean="0">
                <a:latin typeface="Cambria" pitchFamily="18" charset="0"/>
              </a:rPr>
              <a:t>)? Are not all obliged to follow their vocation? Would it not be quite wrong not to follow it? God does not have to give an account to anybody of His actions. If His Majesty wants to use an ordinary (</a:t>
            </a:r>
            <a:r>
              <a:rPr lang="en-US" sz="2100" i="1" dirty="0" err="1" smtClean="0">
                <a:solidFill>
                  <a:srgbClr val="FFFF66"/>
                </a:solidFill>
                <a:latin typeface="Cambria" pitchFamily="18" charset="0"/>
              </a:rPr>
              <a:t>eenvoudige</a:t>
            </a:r>
            <a:r>
              <a:rPr lang="en-US" sz="2100" dirty="0" smtClean="0">
                <a:latin typeface="Cambria" pitchFamily="18" charset="0"/>
              </a:rPr>
              <a:t>), simple and uneducated person – yea, a sinner; if God wants to make this person turn toward (</a:t>
            </a:r>
            <a:r>
              <a:rPr lang="en-US" sz="2100" i="1" dirty="0" err="1" smtClean="0">
                <a:solidFill>
                  <a:srgbClr val="FFFF66"/>
                </a:solidFill>
                <a:latin typeface="Cambria" pitchFamily="18" charset="0"/>
              </a:rPr>
              <a:t>bekeeren</a:t>
            </a:r>
            <a:r>
              <a:rPr lang="en-US" sz="2100" dirty="0" smtClean="0">
                <a:latin typeface="Cambria" pitchFamily="18" charset="0"/>
              </a:rPr>
              <a:t>) Him in view of a special work; if God does not take the direction which He usually follows. In all this His Majesty is completely free.” </a:t>
            </a:r>
          </a:p>
          <a:p>
            <a:pPr marL="0" indent="0">
              <a:spcBef>
                <a:spcPts val="0"/>
              </a:spcBef>
              <a:buNone/>
            </a:pPr>
            <a:r>
              <a:rPr lang="en-US" sz="1600" dirty="0" smtClean="0">
                <a:latin typeface="Cambria" pitchFamily="18" charset="0"/>
              </a:rPr>
              <a:t>(Ryken to  G.N. </a:t>
            </a:r>
            <a:r>
              <a:rPr lang="en-US" sz="1600" dirty="0" err="1" smtClean="0">
                <a:latin typeface="Cambria" pitchFamily="18" charset="0"/>
              </a:rPr>
              <a:t>Hermans</a:t>
            </a:r>
            <a:r>
              <a:rPr lang="en-US" sz="1600" dirty="0" smtClean="0">
                <a:latin typeface="Cambria" pitchFamily="18" charset="0"/>
              </a:rPr>
              <a:t>, 14 November 1844) </a:t>
            </a:r>
            <a:endParaRPr lang="en-US" sz="2100" dirty="0" smtClean="0">
              <a:latin typeface="Cambria" pitchFamily="18" charset="0"/>
            </a:endParaRPr>
          </a:p>
        </p:txBody>
      </p:sp>
      <p:pic>
        <p:nvPicPr>
          <p:cNvPr id="6146" name="Picture 2" descr="H:\Ryken\Brieven2.png"/>
          <p:cNvPicPr>
            <a:picLocks noChangeAspect="1" noChangeArrowheads="1"/>
          </p:cNvPicPr>
          <p:nvPr/>
        </p:nvPicPr>
        <p:blipFill>
          <a:blip r:embed="rId3" cstate="print">
            <a:duotone>
              <a:schemeClr val="accent3">
                <a:shade val="45000"/>
                <a:satMod val="135000"/>
              </a:schemeClr>
              <a:prstClr val="white"/>
            </a:duotone>
            <a:lum bright="-20000" contrast="40000"/>
          </a:blip>
          <a:srcRect/>
          <a:stretch>
            <a:fillRect/>
          </a:stretch>
        </p:blipFill>
        <p:spPr bwMode="auto">
          <a:xfrm>
            <a:off x="304800" y="304800"/>
            <a:ext cx="2493818" cy="4038600"/>
          </a:xfrm>
          <a:prstGeom prst="rect">
            <a:avLst/>
          </a:prstGeom>
          <a:noFill/>
        </p:spPr>
      </p:pic>
      <p:pic>
        <p:nvPicPr>
          <p:cNvPr id="6147" name="Picture 3" descr="H:\Ryken\Brieven3.png"/>
          <p:cNvPicPr>
            <a:picLocks noChangeAspect="1" noChangeArrowheads="1"/>
          </p:cNvPicPr>
          <p:nvPr/>
        </p:nvPicPr>
        <p:blipFill>
          <a:blip r:embed="rId4" cstate="print">
            <a:lum bright="-10000" contrast="20000"/>
          </a:blip>
          <a:srcRect/>
          <a:stretch>
            <a:fillRect/>
          </a:stretch>
        </p:blipFill>
        <p:spPr bwMode="auto">
          <a:xfrm>
            <a:off x="609600" y="2209800"/>
            <a:ext cx="3223718" cy="3733800"/>
          </a:xfrm>
          <a:prstGeom prst="rect">
            <a:avLst/>
          </a:prstGeom>
          <a:noFill/>
        </p:spPr>
      </p:pic>
      <p:sp>
        <p:nvSpPr>
          <p:cNvPr id="5" name="TextBox 4"/>
          <p:cNvSpPr txBox="1"/>
          <p:nvPr/>
        </p:nvSpPr>
        <p:spPr>
          <a:xfrm>
            <a:off x="685800" y="457200"/>
            <a:ext cx="2987040" cy="2031325"/>
          </a:xfrm>
          <a:prstGeom prst="rect">
            <a:avLst/>
          </a:prstGeom>
          <a:noFill/>
        </p:spPr>
        <p:txBody>
          <a:bodyPr wrap="square" rtlCol="0">
            <a:spAutoFit/>
          </a:bodyPr>
          <a:lstStyle/>
          <a:p>
            <a:r>
              <a:rPr lang="en-US" sz="2100" b="1" dirty="0" smtClean="0">
                <a:solidFill>
                  <a:schemeClr val="bg1"/>
                </a:solidFill>
                <a:effectLst>
                  <a:outerShdw blurRad="38100" dist="38100" dir="2700000" algn="tl">
                    <a:srgbClr val="000000">
                      <a:alpha val="43137"/>
                    </a:srgbClr>
                  </a:outerShdw>
                </a:effectLst>
                <a:latin typeface="Cambria" pitchFamily="18" charset="0"/>
              </a:rPr>
              <a:t>If you allow yourself to be formed by God through the common, ordinary, unspectacular flow of everyday life…  </a:t>
            </a:r>
            <a:endParaRPr lang="en-US" sz="2100" b="1" dirty="0">
              <a:solidFill>
                <a:schemeClr val="bg1"/>
              </a:solidFill>
              <a:effectLst>
                <a:outerShdw blurRad="38100" dist="38100" dir="2700000" algn="tl">
                  <a:srgbClr val="000000">
                    <a:alpha val="43137"/>
                  </a:srgbClr>
                </a:outerShdw>
              </a:effectLst>
              <a:latin typeface="Cambria" pitchFamily="18" charset="0"/>
            </a:endParaRPr>
          </a:p>
        </p:txBody>
      </p:sp>
      <p:sp>
        <p:nvSpPr>
          <p:cNvPr id="6" name="TextBox 5"/>
          <p:cNvSpPr txBox="1"/>
          <p:nvPr/>
        </p:nvSpPr>
        <p:spPr>
          <a:xfrm>
            <a:off x="914400" y="3048000"/>
            <a:ext cx="2987040" cy="2354491"/>
          </a:xfrm>
          <a:prstGeom prst="rect">
            <a:avLst/>
          </a:prstGeom>
          <a:noFill/>
        </p:spPr>
        <p:txBody>
          <a:bodyPr wrap="square" rtlCol="0">
            <a:spAutoFit/>
          </a:bodyPr>
          <a:lstStyle/>
          <a:p>
            <a:r>
              <a:rPr lang="en-US" sz="2100" b="1" i="1" dirty="0" err="1" smtClean="0">
                <a:solidFill>
                  <a:schemeClr val="bg1"/>
                </a:solidFill>
                <a:effectLst>
                  <a:outerShdw blurRad="38100" dist="38100" dir="2700000" algn="tl">
                    <a:srgbClr val="000000">
                      <a:alpha val="43137"/>
                    </a:srgbClr>
                  </a:outerShdw>
                </a:effectLst>
                <a:latin typeface="Cambria" pitchFamily="18" charset="0"/>
              </a:rPr>
              <a:t>Indien</a:t>
            </a:r>
            <a:r>
              <a:rPr lang="en-US" sz="2100" b="1" i="1" dirty="0" smtClean="0">
                <a:solidFill>
                  <a:schemeClr val="bg1"/>
                </a:solidFill>
                <a:effectLst>
                  <a:outerShdw blurRad="38100" dist="38100" dir="2700000" algn="tl">
                    <a:srgbClr val="000000">
                      <a:alpha val="43137"/>
                    </a:srgbClr>
                  </a:outerShdw>
                </a:effectLst>
                <a:latin typeface="Cambria" pitchFamily="18" charset="0"/>
              </a:rPr>
              <a:t>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je</a:t>
            </a:r>
            <a:r>
              <a:rPr lang="en-US" sz="2100" b="1" i="1" dirty="0" smtClean="0">
                <a:solidFill>
                  <a:schemeClr val="bg1"/>
                </a:solidFill>
                <a:effectLst>
                  <a:outerShdw blurRad="38100" dist="38100" dir="2700000" algn="tl">
                    <a:srgbClr val="000000">
                      <a:alpha val="43137"/>
                    </a:srgbClr>
                  </a:outerShdw>
                </a:effectLst>
                <a:latin typeface="Cambria" pitchFamily="18" charset="0"/>
              </a:rPr>
              <a:t>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aanvaardt</a:t>
            </a:r>
            <a:r>
              <a:rPr lang="en-US" sz="2100" b="1" i="1" dirty="0" smtClean="0">
                <a:solidFill>
                  <a:schemeClr val="bg1"/>
                </a:solidFill>
                <a:effectLst>
                  <a:outerShdw blurRad="38100" dist="38100" dir="2700000" algn="tl">
                    <a:srgbClr val="000000">
                      <a:alpha val="43137"/>
                    </a:srgbClr>
                  </a:outerShdw>
                </a:effectLst>
                <a:latin typeface="Cambria" pitchFamily="18" charset="0"/>
              </a:rPr>
              <a:t> door God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te</a:t>
            </a:r>
            <a:r>
              <a:rPr lang="en-US" sz="2100" b="1" i="1" dirty="0" smtClean="0">
                <a:solidFill>
                  <a:schemeClr val="bg1"/>
                </a:solidFill>
                <a:effectLst>
                  <a:outerShdw blurRad="38100" dist="38100" dir="2700000" algn="tl">
                    <a:srgbClr val="000000">
                      <a:alpha val="43137"/>
                    </a:srgbClr>
                  </a:outerShdw>
                </a:effectLst>
                <a:latin typeface="Cambria" pitchFamily="18" charset="0"/>
              </a:rPr>
              <a:t>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worden</a:t>
            </a:r>
            <a:r>
              <a:rPr lang="en-US" sz="2100" b="1" i="1" dirty="0" smtClean="0">
                <a:solidFill>
                  <a:schemeClr val="bg1"/>
                </a:solidFill>
                <a:effectLst>
                  <a:outerShdw blurRad="38100" dist="38100" dir="2700000" algn="tl">
                    <a:srgbClr val="000000">
                      <a:alpha val="43137"/>
                    </a:srgbClr>
                  </a:outerShdw>
                </a:effectLst>
                <a:latin typeface="Cambria" pitchFamily="18" charset="0"/>
              </a:rPr>
              <a:t>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gevormd</a:t>
            </a:r>
            <a:r>
              <a:rPr lang="en-US" sz="2100" b="1" i="1" dirty="0" smtClean="0">
                <a:solidFill>
                  <a:schemeClr val="bg1"/>
                </a:solidFill>
                <a:effectLst>
                  <a:outerShdw blurRad="38100" dist="38100" dir="2700000" algn="tl">
                    <a:srgbClr val="000000">
                      <a:alpha val="43137"/>
                    </a:srgbClr>
                  </a:outerShdw>
                </a:effectLst>
                <a:latin typeface="Cambria" pitchFamily="18" charset="0"/>
              </a:rPr>
              <a:t> door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middel</a:t>
            </a:r>
            <a:r>
              <a:rPr lang="en-US" sz="2100" b="1" i="1" dirty="0" smtClean="0">
                <a:solidFill>
                  <a:schemeClr val="bg1"/>
                </a:solidFill>
                <a:effectLst>
                  <a:outerShdw blurRad="38100" dist="38100" dir="2700000" algn="tl">
                    <a:srgbClr val="000000">
                      <a:alpha val="43137"/>
                    </a:srgbClr>
                  </a:outerShdw>
                </a:effectLst>
                <a:latin typeface="Cambria" pitchFamily="18" charset="0"/>
              </a:rPr>
              <a:t> van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het</a:t>
            </a:r>
            <a:r>
              <a:rPr lang="en-US" sz="2100" b="1" i="1" dirty="0" smtClean="0">
                <a:solidFill>
                  <a:schemeClr val="bg1"/>
                </a:solidFill>
                <a:effectLst>
                  <a:outerShdw blurRad="38100" dist="38100" dir="2700000" algn="tl">
                    <a:srgbClr val="000000">
                      <a:alpha val="43137"/>
                    </a:srgbClr>
                  </a:outerShdw>
                </a:effectLst>
                <a:latin typeface="Cambria" pitchFamily="18" charset="0"/>
              </a:rPr>
              <a:t>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gewone</a:t>
            </a:r>
            <a:r>
              <a:rPr lang="en-US" sz="2100" b="1" i="1" dirty="0" smtClean="0">
                <a:solidFill>
                  <a:schemeClr val="bg1"/>
                </a:solidFill>
                <a:effectLst>
                  <a:outerShdw blurRad="38100" dist="38100" dir="2700000" algn="tl">
                    <a:srgbClr val="000000">
                      <a:alpha val="43137"/>
                    </a:srgbClr>
                  </a:outerShdw>
                </a:effectLst>
                <a:latin typeface="Cambria" pitchFamily="18" charset="0"/>
              </a:rPr>
              <a:t>,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eenvoudige</a:t>
            </a:r>
            <a:r>
              <a:rPr lang="en-US" sz="2100" b="1" i="1" dirty="0" smtClean="0">
                <a:solidFill>
                  <a:schemeClr val="bg1"/>
                </a:solidFill>
                <a:effectLst>
                  <a:outerShdw blurRad="38100" dist="38100" dir="2700000" algn="tl">
                    <a:srgbClr val="000000">
                      <a:alpha val="43137"/>
                    </a:srgbClr>
                  </a:outerShdw>
                </a:effectLst>
                <a:latin typeface="Cambria" pitchFamily="18" charset="0"/>
              </a:rPr>
              <a:t>,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onopvallende</a:t>
            </a:r>
            <a:r>
              <a:rPr lang="en-US" sz="2100" b="1" i="1" dirty="0" smtClean="0">
                <a:solidFill>
                  <a:schemeClr val="bg1"/>
                </a:solidFill>
                <a:effectLst>
                  <a:outerShdw blurRad="38100" dist="38100" dir="2700000" algn="tl">
                    <a:srgbClr val="000000">
                      <a:alpha val="43137"/>
                    </a:srgbClr>
                  </a:outerShdw>
                </a:effectLst>
                <a:latin typeface="Cambria" pitchFamily="18" charset="0"/>
              </a:rPr>
              <a:t>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leven</a:t>
            </a:r>
            <a:r>
              <a:rPr lang="en-US" sz="2100" b="1" i="1" dirty="0" smtClean="0">
                <a:solidFill>
                  <a:schemeClr val="bg1"/>
                </a:solidFill>
                <a:effectLst>
                  <a:outerShdw blurRad="38100" dist="38100" dir="2700000" algn="tl">
                    <a:srgbClr val="000000">
                      <a:alpha val="43137"/>
                    </a:srgbClr>
                  </a:outerShdw>
                </a:effectLst>
                <a:latin typeface="Cambria" pitchFamily="18" charset="0"/>
              </a:rPr>
              <a:t> van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elke</a:t>
            </a:r>
            <a:r>
              <a:rPr lang="en-US" sz="2100" b="1" i="1" dirty="0" smtClean="0">
                <a:solidFill>
                  <a:schemeClr val="bg1"/>
                </a:solidFill>
                <a:effectLst>
                  <a:outerShdw blurRad="38100" dist="38100" dir="2700000" algn="tl">
                    <a:srgbClr val="000000">
                      <a:alpha val="43137"/>
                    </a:srgbClr>
                  </a:outerShdw>
                </a:effectLst>
                <a:latin typeface="Cambria" pitchFamily="18" charset="0"/>
              </a:rPr>
              <a:t> </a:t>
            </a:r>
            <a:r>
              <a:rPr lang="en-US" sz="2100" b="1" i="1" dirty="0" err="1" smtClean="0">
                <a:solidFill>
                  <a:schemeClr val="bg1"/>
                </a:solidFill>
                <a:effectLst>
                  <a:outerShdw blurRad="38100" dist="38100" dir="2700000" algn="tl">
                    <a:srgbClr val="000000">
                      <a:alpha val="43137"/>
                    </a:srgbClr>
                  </a:outerShdw>
                </a:effectLst>
                <a:latin typeface="Cambria" pitchFamily="18" charset="0"/>
              </a:rPr>
              <a:t>dag</a:t>
            </a:r>
            <a:r>
              <a:rPr lang="en-US" sz="2100" b="1" i="1" dirty="0" smtClean="0">
                <a:solidFill>
                  <a:schemeClr val="bg1"/>
                </a:solidFill>
                <a:effectLst>
                  <a:outerShdw blurRad="38100" dist="38100" dir="2700000" algn="tl">
                    <a:srgbClr val="000000">
                      <a:alpha val="43137"/>
                    </a:srgbClr>
                  </a:outerShdw>
                </a:effectLst>
                <a:latin typeface="Cambria" pitchFamily="18" charset="0"/>
              </a:rPr>
              <a:t>…</a:t>
            </a:r>
            <a:endParaRPr lang="en-US" sz="2100" b="1" i="1" dirty="0">
              <a:solidFill>
                <a:schemeClr val="bg1"/>
              </a:solidFill>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heckerboard(across)">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noAutofit/>
          </a:bodyPr>
          <a:lstStyle/>
          <a:p>
            <a:pPr>
              <a:spcBef>
                <a:spcPts val="0"/>
              </a:spcBef>
            </a:pPr>
            <a:r>
              <a:rPr lang="en-US" sz="2100" dirty="0" smtClean="0">
                <a:latin typeface="Cambria" pitchFamily="18" charset="0"/>
              </a:rPr>
              <a:t>“In the beginning of the holy Church and of our faith, popes, bishops, and priests were common…. But now everything is just the contrary. For those who now possess the inheritance and the rents which were given out of love and for their holiness are unstable in their ground. They are unappeased and manifold for they are totally turned towards the world, and they do not thoroughly consider the things or the matters which they have in their hands. Therefore they pray with their lips, but their heart does not savor what it speaks about…. They do not feel it at all. That is why they are so coarse and obtuse and unenlightened in divine truth. Some seek to eat and drink well and to have bodily comfort in an unseemly fashion – and would to God that they were pure of body! As long as they live in this way, they will never be enlightened.” (Jan van </a:t>
            </a:r>
            <a:r>
              <a:rPr lang="en-US" sz="2100" dirty="0" err="1" smtClean="0">
                <a:latin typeface="Cambria" pitchFamily="18" charset="0"/>
              </a:rPr>
              <a:t>Ruusbroec</a:t>
            </a:r>
            <a:r>
              <a:rPr lang="en-US" sz="2100" dirty="0" smtClean="0">
                <a:latin typeface="Cambria" pitchFamily="18" charset="0"/>
              </a:rPr>
              <a:t>, </a:t>
            </a:r>
            <a:r>
              <a:rPr lang="en-US" sz="2100" i="1" dirty="0" smtClean="0">
                <a:latin typeface="Cambria" pitchFamily="18" charset="0"/>
              </a:rPr>
              <a:t>Die </a:t>
            </a:r>
            <a:r>
              <a:rPr lang="en-US" sz="2100" i="1" dirty="0" err="1" smtClean="0">
                <a:latin typeface="Cambria" pitchFamily="18" charset="0"/>
              </a:rPr>
              <a:t>Geestelike</a:t>
            </a:r>
            <a:r>
              <a:rPr lang="en-US" sz="2100" i="1" dirty="0" smtClean="0">
                <a:latin typeface="Cambria" pitchFamily="18" charset="0"/>
              </a:rPr>
              <a:t> </a:t>
            </a:r>
            <a:r>
              <a:rPr lang="en-US" sz="2100" i="1" dirty="0" err="1" smtClean="0">
                <a:latin typeface="Cambria" pitchFamily="18" charset="0"/>
              </a:rPr>
              <a:t>brulocht</a:t>
            </a:r>
            <a:r>
              <a:rPr lang="en-US" sz="2100" i="1" dirty="0" smtClean="0">
                <a:latin typeface="Cambria" pitchFamily="18" charset="0"/>
              </a:rPr>
              <a:t>, </a:t>
            </a:r>
            <a:r>
              <a:rPr lang="en-US" sz="2100" dirty="0" smtClean="0">
                <a:latin typeface="Cambria" pitchFamily="18" charset="0"/>
              </a:rPr>
              <a:t>b1116-26)</a:t>
            </a:r>
            <a:endParaRPr lang="en-US" sz="2100" dirty="0">
              <a:latin typeface="Cambria" pitchFamily="18" charset="0"/>
            </a:endParaRPr>
          </a:p>
        </p:txBody>
      </p:sp>
      <p:sp>
        <p:nvSpPr>
          <p:cNvPr id="3" name="Title 2"/>
          <p:cNvSpPr>
            <a:spLocks noGrp="1"/>
          </p:cNvSpPr>
          <p:nvPr>
            <p:ph type="title"/>
          </p:nvPr>
        </p:nvSpPr>
        <p:spPr/>
        <p:txBody>
          <a:bodyPr/>
          <a:lstStyle/>
          <a:p>
            <a:r>
              <a:rPr lang="en-US" dirty="0" smtClean="0"/>
              <a:t>“</a:t>
            </a:r>
            <a:r>
              <a:rPr lang="en-US" dirty="0" err="1" smtClean="0"/>
              <a:t>Eenvuldicheit</a:t>
            </a:r>
            <a:r>
              <a:rPr lang="en-US" dirty="0" smtClean="0"/>
              <a:t>” : Ordinariness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FFFF66"/>
              </a:buClr>
            </a:pPr>
            <a:r>
              <a:rPr lang="en-US" sz="2100" dirty="0" smtClean="0">
                <a:latin typeface="Cambria" pitchFamily="18" charset="0"/>
              </a:rPr>
              <a:t>Molded in the life form of religious brotherhood, Xaverian ordinariness is marked by a wariness with privileges and entitlements. In its deepest practice, it calls for an enlightened renunciation  of the privileged and entitled life.</a:t>
            </a:r>
          </a:p>
          <a:p>
            <a:pPr>
              <a:buClr>
                <a:srgbClr val="FFFF66"/>
              </a:buClr>
            </a:pPr>
            <a:r>
              <a:rPr lang="en-US" sz="2100" dirty="0" smtClean="0">
                <a:latin typeface="Cambria" pitchFamily="18" charset="0"/>
              </a:rPr>
              <a:t>“The most ordinary persons are those who are the most satisfied and most at peace with themselves. They are the most deeply immersed in God (and) good works, and the most wide-ranging in the way their love flows out to all in common.  They are the least  hindered in love , for they are the most God-like. The more we are united with God, we remain grounded in the ordinary, consider all things with enlightened reason, and flow through everything with common love.” (Jan van </a:t>
            </a:r>
            <a:r>
              <a:rPr lang="en-US" sz="2100" dirty="0" err="1" smtClean="0">
                <a:latin typeface="Cambria" pitchFamily="18" charset="0"/>
              </a:rPr>
              <a:t>Ruusbroec</a:t>
            </a:r>
            <a:r>
              <a:rPr lang="en-US" sz="2100" dirty="0" smtClean="0">
                <a:latin typeface="Cambria" pitchFamily="18" charset="0"/>
              </a:rPr>
              <a:t>, </a:t>
            </a:r>
            <a:r>
              <a:rPr lang="en-US" sz="2100" i="1" dirty="0" smtClean="0">
                <a:latin typeface="Cambria" pitchFamily="18" charset="0"/>
              </a:rPr>
              <a:t>Die </a:t>
            </a:r>
            <a:r>
              <a:rPr lang="en-US" sz="2100" i="1" dirty="0" err="1" smtClean="0">
                <a:latin typeface="Cambria" pitchFamily="18" charset="0"/>
              </a:rPr>
              <a:t>geestlike</a:t>
            </a:r>
            <a:r>
              <a:rPr lang="en-US" sz="2100" i="1" dirty="0" smtClean="0">
                <a:latin typeface="Cambria" pitchFamily="18" charset="0"/>
              </a:rPr>
              <a:t> </a:t>
            </a:r>
            <a:r>
              <a:rPr lang="en-US" sz="2100" i="1" dirty="0" err="1" smtClean="0">
                <a:latin typeface="Cambria" pitchFamily="18" charset="0"/>
              </a:rPr>
              <a:t>brulocht</a:t>
            </a:r>
            <a:r>
              <a:rPr lang="en-US" sz="2100" dirty="0" smtClean="0">
                <a:latin typeface="Cambria" pitchFamily="18" charset="0"/>
              </a:rPr>
              <a:t>, b1767-72)</a:t>
            </a:r>
          </a:p>
          <a:p>
            <a:pPr>
              <a:buClr>
                <a:srgbClr val="FFFF66"/>
              </a:buClr>
            </a:pPr>
            <a:endParaRPr lang="en-US" sz="2100" dirty="0">
              <a:latin typeface="Cambria" pitchFamily="18" charset="0"/>
            </a:endParaRPr>
          </a:p>
        </p:txBody>
      </p:sp>
      <p:sp>
        <p:nvSpPr>
          <p:cNvPr id="3" name="Title 2"/>
          <p:cNvSpPr>
            <a:spLocks noGrp="1"/>
          </p:cNvSpPr>
          <p:nvPr>
            <p:ph type="title"/>
          </p:nvPr>
        </p:nvSpPr>
        <p:spPr/>
        <p:txBody>
          <a:bodyPr/>
          <a:lstStyle/>
          <a:p>
            <a:r>
              <a:rPr lang="en-US" dirty="0" smtClean="0"/>
              <a:t>“</a:t>
            </a:r>
            <a:r>
              <a:rPr lang="en-US" dirty="0" err="1" smtClean="0"/>
              <a:t>Eenvuldicheit</a:t>
            </a:r>
            <a:r>
              <a:rPr lang="en-US" dirty="0" smtClean="0"/>
              <a:t>” : Ordinariness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FFFF66"/>
              </a:buClr>
            </a:pPr>
            <a:r>
              <a:rPr lang="en-US" sz="2100" dirty="0" smtClean="0">
                <a:latin typeface="Cambria" pitchFamily="18" charset="0"/>
              </a:rPr>
              <a:t>Two polarized delusions of Ordinariness: </a:t>
            </a:r>
          </a:p>
          <a:p>
            <a:pPr marL="457200" indent="-457200">
              <a:buClr>
                <a:srgbClr val="FFFF66"/>
              </a:buClr>
              <a:buFont typeface="+mj-lt"/>
              <a:buAutoNum type="arabicPeriod"/>
            </a:pPr>
            <a:r>
              <a:rPr lang="en-US" sz="2100" dirty="0" smtClean="0">
                <a:latin typeface="Cambria" pitchFamily="18" charset="0"/>
              </a:rPr>
              <a:t>on one hand, the ordinary elicits fear among those who have bought in to the media-fed notion that what one should aspire for is the glamorous and bourgeois lifestyle;</a:t>
            </a:r>
          </a:p>
          <a:p>
            <a:pPr marL="457200" indent="-457200">
              <a:buClr>
                <a:srgbClr val="FFFF66"/>
              </a:buClr>
              <a:buFont typeface="+mj-lt"/>
              <a:buAutoNum type="arabicPeriod"/>
            </a:pPr>
            <a:r>
              <a:rPr lang="en-US" sz="2100" dirty="0" smtClean="0">
                <a:latin typeface="Cambria" pitchFamily="18" charset="0"/>
              </a:rPr>
              <a:t> on the other end, there are those who equate the ordinary as the mediocre, making a virtue of achieving what is only the middling when, sadly, they are tragically giving in to physical, spiritual, and intellectual laziness. </a:t>
            </a:r>
            <a:endParaRPr lang="en-US" sz="2100" dirty="0">
              <a:latin typeface="Cambria" pitchFamily="18" charset="0"/>
            </a:endParaRPr>
          </a:p>
        </p:txBody>
      </p:sp>
      <p:sp>
        <p:nvSpPr>
          <p:cNvPr id="3" name="Title 2"/>
          <p:cNvSpPr>
            <a:spLocks noGrp="1"/>
          </p:cNvSpPr>
          <p:nvPr>
            <p:ph type="title"/>
          </p:nvPr>
        </p:nvSpPr>
        <p:spPr/>
        <p:txBody>
          <a:bodyPr/>
          <a:lstStyle/>
          <a:p>
            <a:r>
              <a:rPr lang="en-US" dirty="0" err="1" smtClean="0"/>
              <a:t>Eenvuldicheit</a:t>
            </a:r>
            <a:r>
              <a:rPr lang="en-US" dirty="0" smtClean="0"/>
              <a:t>: Ordinariness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lvl="1">
              <a:spcBef>
                <a:spcPts val="600"/>
              </a:spcBef>
              <a:buClr>
                <a:srgbClr val="FFFF66"/>
              </a:buClr>
            </a:pPr>
            <a:r>
              <a:rPr lang="en-US" sz="2100" dirty="0" smtClean="0">
                <a:solidFill>
                  <a:schemeClr val="tx1"/>
                </a:solidFill>
                <a:latin typeface="Cambria" pitchFamily="18" charset="0"/>
              </a:rPr>
              <a:t>To be ordinary for Ryken is to be grounded in one’s giftedness: “(Our formation) will try to detect every person’s character and temperament, his natural and supernatural gifts. His weaknesses should also be known so that, in a balanced manner, measures can be taken so that the profitable capacities to which he is well-inclined would be promoted instead. On knowing his capacities, everything should be ordered in such a way that these may be developed so that he may successfully fulfill the tasks that are assigned to him. In so doing, the little members of this whole body  as well as the great, the weak as well as the strong, may act harmoniously with each other. Through this, powerful works may then be produced through this body.” (</a:t>
            </a:r>
            <a:r>
              <a:rPr lang="en-US" sz="2100" i="1" dirty="0" smtClean="0">
                <a:solidFill>
                  <a:schemeClr val="tx1"/>
                </a:solidFill>
                <a:latin typeface="Cambria" pitchFamily="18" charset="0"/>
              </a:rPr>
              <a:t>Plan, </a:t>
            </a:r>
            <a:r>
              <a:rPr lang="en-US" sz="2100" dirty="0" smtClean="0">
                <a:solidFill>
                  <a:schemeClr val="tx1"/>
                </a:solidFill>
                <a:latin typeface="Cambria" pitchFamily="18" charset="0"/>
              </a:rPr>
              <a:t>§ 13)</a:t>
            </a:r>
          </a:p>
          <a:p>
            <a:endParaRPr lang="en-US" dirty="0"/>
          </a:p>
        </p:txBody>
      </p:sp>
      <p:sp>
        <p:nvSpPr>
          <p:cNvPr id="3" name="Title 2"/>
          <p:cNvSpPr>
            <a:spLocks noGrp="1"/>
          </p:cNvSpPr>
          <p:nvPr>
            <p:ph type="title"/>
          </p:nvPr>
        </p:nvSpPr>
        <p:spPr/>
        <p:txBody>
          <a:bodyPr/>
          <a:lstStyle/>
          <a:p>
            <a:r>
              <a:rPr lang="en-US" dirty="0" err="1" smtClean="0"/>
              <a:t>Eenvuldicheit</a:t>
            </a:r>
            <a:r>
              <a:rPr lang="en-US" dirty="0" smtClean="0"/>
              <a:t>: Ordinariness</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lvl="1">
              <a:spcBef>
                <a:spcPts val="600"/>
              </a:spcBef>
              <a:buClr>
                <a:srgbClr val="FFFF66"/>
              </a:buClr>
            </a:pPr>
            <a:r>
              <a:rPr lang="en-US" sz="2100" dirty="0" smtClean="0">
                <a:solidFill>
                  <a:schemeClr val="tx1"/>
                </a:solidFill>
                <a:latin typeface="Cambria" pitchFamily="18" charset="0"/>
              </a:rPr>
              <a:t>There are some people whom God takes and sets apart. There are others he leaves among the crowds, people he does not “withdraw from the world.” These are the people who have an ordinary job, an ordinary household, or an ordinary celibacy. People with ordinary sicknesses, and ordinary times of grieving. People with an ordinary house, and ordinary clothes. These are the people of ordinary life. The people we might meet on any street. They love the door that opens onto the street, just as their brothers and sisters who are hidden from the world love the door that shuts behind them forever. We, the ordinary people of the streets, believe with all our might that this street, this world, where God has placed us, is our place of holiness. We believe that we lack nothing here that we need. If we needed something else, God would already have given it to us (Madeleine Delbrêl, </a:t>
            </a:r>
            <a:r>
              <a:rPr lang="fr-FR" sz="2100" i="1" dirty="0" smtClean="0">
                <a:solidFill>
                  <a:schemeClr val="tx1"/>
                </a:solidFill>
                <a:latin typeface="Cambria" pitchFamily="18" charset="0"/>
              </a:rPr>
              <a:t>Nous autres, gens de la rue</a:t>
            </a:r>
            <a:r>
              <a:rPr lang="en-US" sz="2100" i="1" dirty="0" smtClean="0">
                <a:solidFill>
                  <a:schemeClr val="tx1"/>
                </a:solidFill>
                <a:latin typeface="Cambria" pitchFamily="18" charset="0"/>
              </a:rPr>
              <a:t>, </a:t>
            </a:r>
            <a:r>
              <a:rPr lang="en-US" sz="2100" dirty="0" smtClean="0">
                <a:solidFill>
                  <a:schemeClr val="tx1"/>
                </a:solidFill>
                <a:latin typeface="Cambria" pitchFamily="18" charset="0"/>
              </a:rPr>
              <a:t>1938)</a:t>
            </a:r>
          </a:p>
          <a:p>
            <a:endParaRPr lang="en-US" dirty="0"/>
          </a:p>
        </p:txBody>
      </p:sp>
      <p:sp>
        <p:nvSpPr>
          <p:cNvPr id="3" name="Title 2"/>
          <p:cNvSpPr>
            <a:spLocks noGrp="1"/>
          </p:cNvSpPr>
          <p:nvPr>
            <p:ph type="title"/>
          </p:nvPr>
        </p:nvSpPr>
        <p:spPr/>
        <p:txBody>
          <a:bodyPr/>
          <a:lstStyle/>
          <a:p>
            <a:r>
              <a:rPr lang="en-US" dirty="0" err="1" smtClean="0"/>
              <a:t>Eenvuldicheit</a:t>
            </a:r>
            <a:r>
              <a:rPr lang="en-US" dirty="0" smtClean="0"/>
              <a:t>: Ordinariness</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a:buClr>
                <a:srgbClr val="FFFF66"/>
              </a:buClr>
            </a:pPr>
            <a:r>
              <a:rPr lang="en-US" sz="2100" dirty="0" smtClean="0">
                <a:latin typeface="Cambria" pitchFamily="18" charset="0"/>
              </a:rPr>
              <a:t>“Single intentioned” (pure of heart) =  </a:t>
            </a:r>
            <a:r>
              <a:rPr lang="en-US" sz="2100" b="1" i="1" dirty="0" err="1" smtClean="0">
                <a:solidFill>
                  <a:srgbClr val="FFFF66"/>
                </a:solidFill>
                <a:latin typeface="Cambria" pitchFamily="18" charset="0"/>
              </a:rPr>
              <a:t>eenvoldighe</a:t>
            </a:r>
            <a:r>
              <a:rPr lang="en-US" sz="2100" b="1" i="1" dirty="0" smtClean="0">
                <a:solidFill>
                  <a:srgbClr val="FFFF66"/>
                </a:solidFill>
                <a:latin typeface="Cambria" pitchFamily="18" charset="0"/>
              </a:rPr>
              <a:t> </a:t>
            </a:r>
            <a:r>
              <a:rPr lang="en-US" sz="2100" b="1" i="1" dirty="0" err="1" smtClean="0">
                <a:solidFill>
                  <a:srgbClr val="FFFF66"/>
                </a:solidFill>
                <a:latin typeface="Cambria" pitchFamily="18" charset="0"/>
              </a:rPr>
              <a:t>meyninghe</a:t>
            </a:r>
            <a:r>
              <a:rPr lang="en-US" sz="2100" dirty="0" smtClean="0">
                <a:latin typeface="Cambria" pitchFamily="18" charset="0"/>
              </a:rPr>
              <a:t>, literally, “ordinary intention”</a:t>
            </a:r>
          </a:p>
          <a:p>
            <a:pPr>
              <a:buClr>
                <a:srgbClr val="FFFF66"/>
              </a:buClr>
            </a:pPr>
            <a:r>
              <a:rPr lang="en-US" sz="2100" dirty="0" smtClean="0">
                <a:latin typeface="Cambria" pitchFamily="18" charset="0"/>
              </a:rPr>
              <a:t>“Each good work, no matter how small it is, which is borne into God with love and uplifted, single intention, merits greater likeness and eternal life in God…. An intention is single when it intends nothing but God and all other things in relation to God. A single intention drives out hypocrisy and duplicity. A person should retain and practice such an intention above all else in all his works, for it keeps a person in God’s presence, clear in understanding, zealous in virtues, and free of needless fears…. A single intention is the fervent, enlightened, loving inclination of the spirit. It is the foundation of all spiritual life.” (Jan van </a:t>
            </a:r>
            <a:r>
              <a:rPr lang="en-US" sz="2100" dirty="0" err="1" smtClean="0">
                <a:latin typeface="Cambria" pitchFamily="18" charset="0"/>
              </a:rPr>
              <a:t>Ruusbroec</a:t>
            </a:r>
            <a:r>
              <a:rPr lang="en-US" sz="2100" dirty="0" smtClean="0">
                <a:latin typeface="Cambria" pitchFamily="18" charset="0"/>
              </a:rPr>
              <a:t>, </a:t>
            </a:r>
            <a:r>
              <a:rPr lang="en-US" sz="2100" i="1" dirty="0" smtClean="0">
                <a:latin typeface="Cambria" pitchFamily="18" charset="0"/>
              </a:rPr>
              <a:t>Die </a:t>
            </a:r>
            <a:r>
              <a:rPr lang="en-US" sz="2100" i="1" dirty="0" err="1" smtClean="0">
                <a:latin typeface="Cambria" pitchFamily="18" charset="0"/>
              </a:rPr>
              <a:t>Geestelike</a:t>
            </a:r>
            <a:r>
              <a:rPr lang="en-US" sz="2100" i="1" dirty="0" smtClean="0">
                <a:latin typeface="Cambria" pitchFamily="18" charset="0"/>
              </a:rPr>
              <a:t> </a:t>
            </a:r>
            <a:r>
              <a:rPr lang="en-US" sz="2100" i="1" dirty="0" err="1" smtClean="0">
                <a:latin typeface="Cambria" pitchFamily="18" charset="0"/>
              </a:rPr>
              <a:t>Brulocht</a:t>
            </a:r>
            <a:r>
              <a:rPr lang="en-US" sz="2100" dirty="0" smtClean="0">
                <a:latin typeface="Cambria" pitchFamily="18" charset="0"/>
              </a:rPr>
              <a:t>)</a:t>
            </a:r>
          </a:p>
          <a:p>
            <a:pPr>
              <a:buClr>
                <a:srgbClr val="FFFF66"/>
              </a:buClr>
              <a:buNone/>
            </a:pPr>
            <a:endParaRPr lang="en-US" sz="2100" dirty="0">
              <a:latin typeface="Cambria" pitchFamily="18" charset="0"/>
            </a:endParaRPr>
          </a:p>
        </p:txBody>
      </p:sp>
      <p:sp>
        <p:nvSpPr>
          <p:cNvPr id="3" name="Title 2"/>
          <p:cNvSpPr>
            <a:spLocks noGrp="1"/>
          </p:cNvSpPr>
          <p:nvPr>
            <p:ph type="title"/>
          </p:nvPr>
        </p:nvSpPr>
        <p:spPr/>
        <p:txBody>
          <a:bodyPr anchor="ctr"/>
          <a:lstStyle/>
          <a:p>
            <a:r>
              <a:rPr lang="en-US" dirty="0" smtClean="0"/>
              <a:t>Disposition: Single Intention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Regj\Pictures\CFX\Band.png"/>
          <p:cNvPicPr>
            <a:picLocks noChangeAspect="1" noChangeArrowheads="1"/>
          </p:cNvPicPr>
          <p:nvPr/>
        </p:nvPicPr>
        <p:blipFill>
          <a:blip r:embed="rId3" cstate="print"/>
          <a:srcRect/>
          <a:stretch>
            <a:fillRect/>
          </a:stretch>
        </p:blipFill>
        <p:spPr bwMode="auto">
          <a:xfrm>
            <a:off x="3886200" y="2667000"/>
            <a:ext cx="1828800" cy="1832833"/>
          </a:xfrm>
          <a:prstGeom prst="rect">
            <a:avLst/>
          </a:prstGeom>
          <a:noFill/>
        </p:spPr>
      </p:pic>
      <p:sp>
        <p:nvSpPr>
          <p:cNvPr id="5" name="Rectangle 4"/>
          <p:cNvSpPr/>
          <p:nvPr/>
        </p:nvSpPr>
        <p:spPr>
          <a:xfrm>
            <a:off x="3735346" y="2516145"/>
            <a:ext cx="2103120" cy="2103120"/>
          </a:xfrm>
          <a:prstGeom prst="rect">
            <a:avLst/>
          </a:prstGeom>
          <a:noFill/>
        </p:spPr>
        <p:txBody>
          <a:bodyPr wrap="none" lIns="91440" tIns="45720" rIns="91440" bIns="45720">
            <a:prstTxWarp prst="textCircle">
              <a:avLst>
                <a:gd name="adj" fmla="val 10838847"/>
              </a:avLst>
            </a:prstTxWarp>
            <a:spAutoFit/>
          </a:bodyPr>
          <a:lstStyle/>
          <a:p>
            <a:pPr algn="ct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T r a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r a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I o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t>
            </a:r>
            <a:r>
              <a:rPr lang="en-US" sz="155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endParaRPr lang="en-US" sz="155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6" name="Rectangle 5"/>
          <p:cNvSpPr/>
          <p:nvPr/>
        </p:nvSpPr>
        <p:spPr>
          <a:xfrm>
            <a:off x="3308920" y="2075605"/>
            <a:ext cx="2924785" cy="2926080"/>
          </a:xfrm>
          <a:prstGeom prst="rect">
            <a:avLst/>
          </a:prstGeom>
          <a:noFill/>
        </p:spPr>
        <p:txBody>
          <a:bodyPr wrap="none" lIns="91440" tIns="45720" rIns="91440" bIns="45720">
            <a:prstTxWarp prst="textCircle">
              <a:avLst>
                <a:gd name="adj" fmla="val 10838847"/>
              </a:avLst>
            </a:prstTxWarp>
            <a:spAutoFit/>
          </a:bodyPr>
          <a:lstStyle/>
          <a:p>
            <a:pPr algn="ctr"/>
            <a:r>
              <a:rPr lang="en-US" sz="145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Vow Actualization  </a:t>
            </a:r>
            <a:r>
              <a:rPr lang="en-US" sz="145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450" b="1"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Interrelational</a:t>
            </a:r>
            <a:r>
              <a:rPr lang="en-US" sz="145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Vision   Intercultural Enrichment    </a:t>
            </a:r>
            <a:endParaRPr lang="en-US" sz="145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7" name="Rectangle 6"/>
          <p:cNvSpPr/>
          <p:nvPr/>
        </p:nvSpPr>
        <p:spPr>
          <a:xfrm>
            <a:off x="2971800" y="1676400"/>
            <a:ext cx="3657600" cy="3657600"/>
          </a:xfrm>
          <a:prstGeom prst="rect">
            <a:avLst/>
          </a:prstGeom>
          <a:noFill/>
        </p:spPr>
        <p:txBody>
          <a:bodyPr wrap="none" lIns="91440" tIns="45720" rIns="91440" bIns="45720">
            <a:prstTxWarp prst="textCircle">
              <a:avLst>
                <a:gd name="adj" fmla="val 10838847"/>
              </a:avLst>
            </a:prstTxWarp>
            <a:spAutoFit/>
          </a:bodyPr>
          <a:lstStyle/>
          <a:p>
            <a:pPr algn="ctr"/>
            <a:r>
              <a:rPr lang="en-US" sz="1500" b="1" spc="48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Ecclesial Identity  </a:t>
            </a:r>
            <a:r>
              <a:rPr lang="en-US" sz="1500" b="1" spc="48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Intraecclesial</a:t>
            </a:r>
            <a:r>
              <a:rPr lang="en-US" sz="1500" b="1" spc="48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Relationship  Ecclesiastical Connection </a:t>
            </a:r>
            <a:endParaRPr lang="en-US" sz="1500" b="1" cap="none" spc="48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8" name="Rectangle 7"/>
          <p:cNvSpPr/>
          <p:nvPr/>
        </p:nvSpPr>
        <p:spPr>
          <a:xfrm>
            <a:off x="2667000" y="1371600"/>
            <a:ext cx="4251960" cy="4251960"/>
          </a:xfrm>
          <a:prstGeom prst="rect">
            <a:avLst/>
          </a:prstGeom>
          <a:noFill/>
        </p:spPr>
        <p:txBody>
          <a:bodyPr wrap="none" lIns="91440" tIns="45720" rIns="91440" bIns="45720">
            <a:prstTxWarp prst="textCircle">
              <a:avLst/>
            </a:prstTxWarp>
            <a:spAutoFit/>
          </a:bodyPr>
          <a:lstStyle/>
          <a:p>
            <a:pPr algn="ct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K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r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y</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g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m</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  F r o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r  </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S o c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i</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l</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V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i</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s</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i</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o </a:t>
            </a:r>
            <a:r>
              <a:rPr lang="en-US" sz="1500" b="1" cap="none"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n</a:t>
            </a:r>
            <a:r>
              <a:rPr lang="en-US" sz="1500" b="1" cap="none"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M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i</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n</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i</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s</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t</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e</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r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i</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l</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I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n</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c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l</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i</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n</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t</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i</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o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n</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r>
              <a:rPr lang="en-US" sz="1500" b="1" spc="3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s</a:t>
            </a:r>
            <a:r>
              <a:rPr lang="en-US" sz="1500" b="1" spc="3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endParaRPr lang="en-US" sz="1500" b="1" cap="none" spc="36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Picture 7" descr="C:\Users\Regj\Pictures\a_flame2.gif"/>
          <p:cNvPicPr>
            <a:picLocks noChangeAspect="1" noChangeArrowheads="1" noCrop="1"/>
          </p:cNvPicPr>
          <p:nvPr/>
        </p:nvPicPr>
        <p:blipFill>
          <a:blip r:embed="rId4" cstate="print"/>
          <a:srcRect/>
          <a:stretch>
            <a:fillRect/>
          </a:stretch>
        </p:blipFill>
        <p:spPr bwMode="auto">
          <a:xfrm>
            <a:off x="4648200" y="3200400"/>
            <a:ext cx="316832" cy="668867"/>
          </a:xfrm>
          <a:prstGeom prst="rect">
            <a:avLst/>
          </a:prstGeom>
          <a:noFill/>
        </p:spPr>
      </p:pic>
      <p:sp>
        <p:nvSpPr>
          <p:cNvPr id="10" name="Oval 9"/>
          <p:cNvSpPr/>
          <p:nvPr/>
        </p:nvSpPr>
        <p:spPr>
          <a:xfrm>
            <a:off x="2362200" y="1066800"/>
            <a:ext cx="4846320" cy="4846320"/>
          </a:xfrm>
          <a:prstGeom prst="ellipse">
            <a:avLst/>
          </a:prstGeom>
          <a:noFill/>
          <a:ln w="127000">
            <a:gradFill flip="none" rotWithShape="1">
              <a:gsLst>
                <a:gs pos="75000">
                  <a:srgbClr val="FFC000"/>
                </a:gs>
                <a:gs pos="50000">
                  <a:schemeClr val="accent1">
                    <a:tint val="44500"/>
                    <a:satMod val="160000"/>
                  </a:schemeClr>
                </a:gs>
                <a:gs pos="100000">
                  <a:schemeClr val="accent1">
                    <a:tint val="23500"/>
                    <a:satMod val="160000"/>
                  </a:schemeClr>
                </a:gs>
              </a:gsLst>
              <a:lin ang="13200000" scaled="0"/>
              <a:tileRect/>
            </a:gra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3000" fill="hold"/>
                                        <p:tgtEl>
                                          <p:spTgt spid="3"/>
                                        </p:tgtEl>
                                        <p:attrNameLst>
                                          <p:attrName>r</p:attrName>
                                        </p:attrNameLst>
                                      </p:cBhvr>
                                    </p:animRot>
                                  </p:childTnLst>
                                </p:cTn>
                              </p:par>
                              <p:par>
                                <p:cTn id="7" presetID="26" presetClass="emph" presetSubtype="0" repeatCount="indefinite" fill="hold" nodeType="withEffect">
                                  <p:stCondLst>
                                    <p:cond delay="0"/>
                                  </p:stCondLst>
                                  <p:childTnLst>
                                    <p:animEffect transition="out" filter="fade">
                                      <p:cBhvr>
                                        <p:cTn id="8" dur="3000" tmFilter="0, 0; .2, .5; .8, .5; 1, 0"/>
                                        <p:tgtEl>
                                          <p:spTgt spid="10"/>
                                        </p:tgtEl>
                                      </p:cBhvr>
                                    </p:animEffect>
                                    <p:animScale>
                                      <p:cBhvr>
                                        <p:cTn id="9" dur="1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buClr>
                <a:srgbClr val="FFFF66"/>
              </a:buClr>
            </a:pPr>
            <a:r>
              <a:rPr lang="en-US" sz="2100" dirty="0" smtClean="0">
                <a:latin typeface="Cambria" pitchFamily="18" charset="0"/>
              </a:rPr>
              <a:t>“Rest” in God is “enjoyment of God’s unity” (</a:t>
            </a:r>
            <a:r>
              <a:rPr lang="en-US" sz="2100" i="1" dirty="0" err="1" smtClean="0">
                <a:latin typeface="Cambria" pitchFamily="18" charset="0"/>
              </a:rPr>
              <a:t>ghebruken</a:t>
            </a:r>
            <a:r>
              <a:rPr lang="en-US" sz="2100" dirty="0" smtClean="0">
                <a:latin typeface="Cambria" pitchFamily="18" charset="0"/>
              </a:rPr>
              <a:t>)</a:t>
            </a:r>
          </a:p>
          <a:p>
            <a:pPr>
              <a:buClr>
                <a:srgbClr val="FFFF66"/>
              </a:buClr>
            </a:pPr>
            <a:r>
              <a:rPr lang="en-US" sz="2100" dirty="0" smtClean="0">
                <a:latin typeface="Cambria" pitchFamily="18" charset="0"/>
              </a:rPr>
              <a:t>Grounded in single intention, we go beyond or transcend ourselves, meet God, and rest with God in enjoyment on the ground of ordinariness.</a:t>
            </a:r>
          </a:p>
          <a:p>
            <a:pPr>
              <a:buClr>
                <a:srgbClr val="FFFF66"/>
              </a:buClr>
            </a:pPr>
            <a:r>
              <a:rPr lang="en-US" sz="2100" dirty="0" smtClean="0">
                <a:latin typeface="Cambria" pitchFamily="18" charset="0"/>
              </a:rPr>
              <a:t>“We keep oneness with God above our activity, in bareness of our spirit in divine light, where we possess God </a:t>
            </a:r>
            <a:r>
              <a:rPr lang="en-US" sz="2100" u="sng" dirty="0" smtClean="0">
                <a:latin typeface="Cambria" pitchFamily="18" charset="0"/>
              </a:rPr>
              <a:t>above all virtues in rest</a:t>
            </a:r>
            <a:r>
              <a:rPr lang="en-US" sz="2100" dirty="0" smtClean="0">
                <a:latin typeface="Cambria" pitchFamily="18" charset="0"/>
              </a:rPr>
              <a:t>. For charity in the likeness must be eternally active, but oneness with God in enjoyable love will be forever at rest. And this is what it is to love. For in one now, in one instant, love acts and rests in its beloved. The higher the love, the more the rest; and the more the rest, the more inner the love.” (Jan van </a:t>
            </a:r>
            <a:r>
              <a:rPr lang="en-US" sz="2100" dirty="0" err="1" smtClean="0">
                <a:latin typeface="Cambria" pitchFamily="18" charset="0"/>
              </a:rPr>
              <a:t>Ruusbroec</a:t>
            </a:r>
            <a:r>
              <a:rPr lang="en-US" sz="2100" dirty="0" smtClean="0">
                <a:latin typeface="Cambria" pitchFamily="18" charset="0"/>
              </a:rPr>
              <a:t>, </a:t>
            </a:r>
            <a:r>
              <a:rPr lang="en-US" sz="2100" i="1" dirty="0" smtClean="0">
                <a:latin typeface="Cambria" pitchFamily="18" charset="0"/>
              </a:rPr>
              <a:t>Die </a:t>
            </a:r>
            <a:r>
              <a:rPr lang="en-US" sz="2100" i="1" dirty="0" err="1" smtClean="0">
                <a:latin typeface="Cambria" pitchFamily="18" charset="0"/>
              </a:rPr>
              <a:t>geestelike</a:t>
            </a:r>
            <a:r>
              <a:rPr lang="en-US" sz="2100" i="1" dirty="0" smtClean="0">
                <a:latin typeface="Cambria" pitchFamily="18" charset="0"/>
              </a:rPr>
              <a:t> </a:t>
            </a:r>
            <a:r>
              <a:rPr lang="en-US" sz="2100" i="1" dirty="0" err="1" smtClean="0">
                <a:latin typeface="Cambria" pitchFamily="18" charset="0"/>
              </a:rPr>
              <a:t>brulocht</a:t>
            </a:r>
            <a:r>
              <a:rPr lang="en-US" sz="2100" dirty="0" smtClean="0">
                <a:latin typeface="Cambria" pitchFamily="18" charset="0"/>
              </a:rPr>
              <a:t>)</a:t>
            </a:r>
          </a:p>
          <a:p>
            <a:pPr>
              <a:buClr>
                <a:srgbClr val="FFFF66"/>
              </a:buClr>
            </a:pPr>
            <a:r>
              <a:rPr lang="en-US" sz="2100" dirty="0" smtClean="0">
                <a:latin typeface="Cambria" pitchFamily="18" charset="0"/>
              </a:rPr>
              <a:t>“This is what it means to comprehend God in an incomprehensible manner, that is undergoing and not comprehending.”  (Jan van </a:t>
            </a:r>
            <a:r>
              <a:rPr lang="en-US" sz="2100" dirty="0" err="1" smtClean="0">
                <a:latin typeface="Cambria" pitchFamily="18" charset="0"/>
              </a:rPr>
              <a:t>Ruusbroec</a:t>
            </a:r>
            <a:r>
              <a:rPr lang="en-US" sz="2100" dirty="0" smtClean="0">
                <a:latin typeface="Cambria" pitchFamily="18" charset="0"/>
              </a:rPr>
              <a:t>, </a:t>
            </a:r>
            <a:r>
              <a:rPr lang="en-US" sz="2100" i="1" dirty="0" smtClean="0">
                <a:latin typeface="Cambria" pitchFamily="18" charset="0"/>
              </a:rPr>
              <a:t>Van den XII </a:t>
            </a:r>
            <a:r>
              <a:rPr lang="en-US" sz="2100" i="1" dirty="0" err="1" smtClean="0">
                <a:latin typeface="Cambria" pitchFamily="18" charset="0"/>
              </a:rPr>
              <a:t>beghinen</a:t>
            </a:r>
            <a:r>
              <a:rPr lang="en-US" sz="2100" dirty="0" smtClean="0">
                <a:latin typeface="Cambria" pitchFamily="18" charset="0"/>
              </a:rPr>
              <a:t>)</a:t>
            </a:r>
            <a:endParaRPr lang="en-US" sz="2100" dirty="0">
              <a:latin typeface="Cambria" pitchFamily="18" charset="0"/>
            </a:endParaRPr>
          </a:p>
        </p:txBody>
      </p:sp>
      <p:sp>
        <p:nvSpPr>
          <p:cNvPr id="3" name="Title 2"/>
          <p:cNvSpPr>
            <a:spLocks noGrp="1"/>
          </p:cNvSpPr>
          <p:nvPr>
            <p:ph type="title"/>
          </p:nvPr>
        </p:nvSpPr>
        <p:spPr/>
        <p:txBody>
          <a:bodyPr/>
          <a:lstStyle/>
          <a:p>
            <a:r>
              <a:rPr lang="en-US" dirty="0" smtClean="0"/>
              <a:t>Disposition: Rest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4000" dirty="0" smtClean="0"/>
              <a:t>Contemplative Direction in      </a:t>
            </a:r>
            <a:br>
              <a:rPr lang="en-US" sz="4000" dirty="0" smtClean="0"/>
            </a:br>
            <a:r>
              <a:rPr lang="en-US" sz="4000" dirty="0" smtClean="0"/>
              <a:t>Xaverian Spirituality (Common Life)</a:t>
            </a:r>
            <a:endParaRPr lang="en-US" sz="4000" dirty="0"/>
          </a:p>
        </p:txBody>
      </p:sp>
      <p:sp>
        <p:nvSpPr>
          <p:cNvPr id="3" name="Text Placeholder 2"/>
          <p:cNvSpPr>
            <a:spLocks noGrp="1"/>
          </p:cNvSpPr>
          <p:nvPr>
            <p:ph type="body" idx="1"/>
          </p:nvPr>
        </p:nvSpPr>
        <p:spPr/>
        <p:txBody>
          <a:bodyPr/>
          <a:lstStyle/>
          <a:p>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274320" lvl="1">
              <a:spcBef>
                <a:spcPts val="600"/>
              </a:spcBef>
              <a:buClr>
                <a:srgbClr val="FFFF66"/>
              </a:buClr>
            </a:pPr>
            <a:r>
              <a:rPr lang="en-US" sz="2100" dirty="0" smtClean="0">
                <a:solidFill>
                  <a:schemeClr val="tx1"/>
                </a:solidFill>
                <a:latin typeface="Cambria" pitchFamily="18" charset="0"/>
              </a:rPr>
              <a:t>In the Middle Dutch mystical tradition  ordinariness is the prerequisite for transformation of an individual into a </a:t>
            </a:r>
            <a:r>
              <a:rPr lang="en-US" sz="2100" i="1" dirty="0" err="1" smtClean="0">
                <a:solidFill>
                  <a:schemeClr val="tx1"/>
                </a:solidFill>
                <a:latin typeface="Cambria" pitchFamily="18" charset="0"/>
              </a:rPr>
              <a:t>ghemeyne</a:t>
            </a:r>
            <a:r>
              <a:rPr lang="en-US" sz="2100" i="1" dirty="0" smtClean="0">
                <a:solidFill>
                  <a:schemeClr val="tx1"/>
                </a:solidFill>
                <a:latin typeface="Cambria" pitchFamily="18" charset="0"/>
              </a:rPr>
              <a:t> </a:t>
            </a:r>
            <a:r>
              <a:rPr lang="en-US" sz="2100" i="1" dirty="0" err="1" smtClean="0">
                <a:solidFill>
                  <a:schemeClr val="tx1"/>
                </a:solidFill>
                <a:latin typeface="Cambria" pitchFamily="18" charset="0"/>
              </a:rPr>
              <a:t>mensche</a:t>
            </a:r>
            <a:r>
              <a:rPr lang="en-US" sz="2100" i="1" dirty="0" smtClean="0">
                <a:solidFill>
                  <a:schemeClr val="tx1"/>
                </a:solidFill>
                <a:latin typeface="Cambria" pitchFamily="18" charset="0"/>
              </a:rPr>
              <a:t> </a:t>
            </a:r>
            <a:r>
              <a:rPr lang="en-US" sz="2100" dirty="0" smtClean="0">
                <a:solidFill>
                  <a:schemeClr val="tx1"/>
                </a:solidFill>
                <a:latin typeface="Cambria" pitchFamily="18" charset="0"/>
              </a:rPr>
              <a:t>(the common person)</a:t>
            </a:r>
          </a:p>
          <a:p>
            <a:pPr marL="274320" lvl="1">
              <a:spcBef>
                <a:spcPts val="600"/>
              </a:spcBef>
              <a:buClr>
                <a:srgbClr val="FFFF66"/>
              </a:buClr>
            </a:pPr>
            <a:r>
              <a:rPr lang="en-US" sz="2100" dirty="0" smtClean="0">
                <a:solidFill>
                  <a:schemeClr val="tx1"/>
                </a:solidFill>
                <a:latin typeface="Cambria" pitchFamily="18" charset="0"/>
              </a:rPr>
              <a:t>“The common person is unspectacularly ordinary, empty of any complacency and filled with love for every vulnerable being, big and small. Familiar with the ways of the world and uniquely ‘all-around’, the common person is thoroughly human, notwithstanding the unparalleled energy that sustains and pushes him forward.”  (</a:t>
            </a:r>
            <a:r>
              <a:rPr lang="en-US" sz="2100" dirty="0" err="1" smtClean="0">
                <a:solidFill>
                  <a:schemeClr val="tx1"/>
                </a:solidFill>
                <a:latin typeface="Cambria" pitchFamily="18" charset="0"/>
              </a:rPr>
              <a:t>Benoît</a:t>
            </a:r>
            <a:r>
              <a:rPr lang="en-US" sz="2100" dirty="0" smtClean="0">
                <a:solidFill>
                  <a:schemeClr val="tx1"/>
                </a:solidFill>
                <a:latin typeface="Cambria" pitchFamily="18" charset="0"/>
              </a:rPr>
              <a:t> </a:t>
            </a:r>
            <a:r>
              <a:rPr lang="en-US" sz="2100" dirty="0" err="1" smtClean="0">
                <a:solidFill>
                  <a:schemeClr val="tx1"/>
                </a:solidFill>
                <a:latin typeface="Cambria" pitchFamily="18" charset="0"/>
              </a:rPr>
              <a:t>Standaert</a:t>
            </a:r>
            <a:r>
              <a:rPr lang="en-US" sz="2100" dirty="0" smtClean="0">
                <a:solidFill>
                  <a:schemeClr val="tx1"/>
                </a:solidFill>
                <a:latin typeface="Cambria" pitchFamily="18" charset="0"/>
              </a:rPr>
              <a:t>, </a:t>
            </a:r>
            <a:r>
              <a:rPr lang="en-US" sz="2100" i="1" dirty="0" smtClean="0">
                <a:solidFill>
                  <a:schemeClr val="tx1"/>
                </a:solidFill>
                <a:latin typeface="Cambria" pitchFamily="18" charset="0"/>
              </a:rPr>
              <a:t>De </a:t>
            </a:r>
            <a:r>
              <a:rPr lang="en-US" sz="2100" i="1" dirty="0" err="1" smtClean="0">
                <a:solidFill>
                  <a:schemeClr val="tx1"/>
                </a:solidFill>
                <a:latin typeface="Cambria" pitchFamily="18" charset="0"/>
              </a:rPr>
              <a:t>Jezusruimte</a:t>
            </a:r>
            <a:r>
              <a:rPr lang="en-US" sz="2100" i="1" dirty="0" smtClean="0">
                <a:solidFill>
                  <a:schemeClr val="tx1"/>
                </a:solidFill>
                <a:latin typeface="Cambria" pitchFamily="18" charset="0"/>
              </a:rPr>
              <a:t>: </a:t>
            </a:r>
            <a:r>
              <a:rPr lang="en-US" sz="2100" i="1" dirty="0" err="1" smtClean="0">
                <a:solidFill>
                  <a:schemeClr val="tx1"/>
                </a:solidFill>
                <a:latin typeface="Cambria" pitchFamily="18" charset="0"/>
              </a:rPr>
              <a:t>verkenning</a:t>
            </a:r>
            <a:r>
              <a:rPr lang="en-US" sz="2100" i="1" dirty="0" smtClean="0">
                <a:solidFill>
                  <a:schemeClr val="tx1"/>
                </a:solidFill>
                <a:latin typeface="Cambria" pitchFamily="18" charset="0"/>
              </a:rPr>
              <a:t>, </a:t>
            </a:r>
            <a:r>
              <a:rPr lang="en-US" sz="2100" i="1" dirty="0" err="1" smtClean="0">
                <a:solidFill>
                  <a:schemeClr val="tx1"/>
                </a:solidFill>
                <a:latin typeface="Cambria" pitchFamily="18" charset="0"/>
              </a:rPr>
              <a:t>beleving</a:t>
            </a:r>
            <a:r>
              <a:rPr lang="en-US" sz="2100" i="1" dirty="0" smtClean="0">
                <a:solidFill>
                  <a:schemeClr val="tx1"/>
                </a:solidFill>
                <a:latin typeface="Cambria" pitchFamily="18" charset="0"/>
              </a:rPr>
              <a:t> en </a:t>
            </a:r>
            <a:r>
              <a:rPr lang="en-US" sz="2100" i="1" dirty="0" err="1" smtClean="0">
                <a:solidFill>
                  <a:schemeClr val="tx1"/>
                </a:solidFill>
                <a:latin typeface="Cambria" pitchFamily="18" charset="0"/>
              </a:rPr>
              <a:t>ontmoeting</a:t>
            </a:r>
            <a:r>
              <a:rPr lang="en-US" sz="2100" dirty="0" smtClean="0">
                <a:solidFill>
                  <a:schemeClr val="tx1"/>
                </a:solidFill>
                <a:latin typeface="Cambria" pitchFamily="18" charset="0"/>
              </a:rPr>
              <a:t>)</a:t>
            </a:r>
            <a:endParaRPr lang="en-US" dirty="0" smtClean="0"/>
          </a:p>
          <a:p>
            <a:pPr marL="274320" lvl="1">
              <a:spcBef>
                <a:spcPts val="600"/>
              </a:spcBef>
              <a:buClr>
                <a:srgbClr val="FFFF66"/>
              </a:buClr>
            </a:pPr>
            <a:r>
              <a:rPr lang="en-US" sz="2100" dirty="0" smtClean="0">
                <a:solidFill>
                  <a:schemeClr val="tx1"/>
                </a:solidFill>
                <a:latin typeface="Cambria" pitchFamily="18" charset="0"/>
              </a:rPr>
              <a:t>The common person = one who is able to  harmoniously integrate a life of ministry and a life of contemplation.</a:t>
            </a:r>
          </a:p>
        </p:txBody>
      </p:sp>
      <p:sp>
        <p:nvSpPr>
          <p:cNvPr id="3" name="Title 2"/>
          <p:cNvSpPr>
            <a:spLocks noGrp="1"/>
          </p:cNvSpPr>
          <p:nvPr>
            <p:ph type="title"/>
          </p:nvPr>
        </p:nvSpPr>
        <p:spPr>
          <a:xfrm>
            <a:off x="457200" y="304800"/>
            <a:ext cx="8229600" cy="1219200"/>
          </a:xfrm>
        </p:spPr>
        <p:txBody>
          <a:bodyPr>
            <a:normAutofit fontScale="90000"/>
          </a:bodyPr>
          <a:lstStyle/>
          <a:p>
            <a:r>
              <a:rPr lang="en-US" dirty="0" err="1" smtClean="0"/>
              <a:t>Ghemeyne</a:t>
            </a:r>
            <a:r>
              <a:rPr lang="en-US" dirty="0" smtClean="0"/>
              <a:t> </a:t>
            </a:r>
            <a:r>
              <a:rPr lang="en-US" dirty="0" err="1" smtClean="0"/>
              <a:t>Mensche</a:t>
            </a:r>
            <a:r>
              <a:rPr lang="en-US" dirty="0" smtClean="0"/>
              <a:t>: The Common Person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Effect transition="in" filter="wipe(down)">
                                      <p:cBhvr>
                                        <p:cTn id="15"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447800"/>
            <a:ext cx="8229600" cy="4572000"/>
          </a:xfrm>
        </p:spPr>
        <p:txBody>
          <a:bodyPr>
            <a:noAutofit/>
          </a:bodyPr>
          <a:lstStyle/>
          <a:p>
            <a:pPr>
              <a:spcBef>
                <a:spcPts val="0"/>
              </a:spcBef>
              <a:buClr>
                <a:srgbClr val="FFFF66"/>
              </a:buClr>
            </a:pPr>
            <a:r>
              <a:rPr lang="en-US" sz="2100" dirty="0" smtClean="0">
                <a:latin typeface="Cambria" pitchFamily="18" charset="0"/>
              </a:rPr>
              <a:t>The common man is sent by God down from the Transcendent heights into the world…. He seeks nothing for himself but only the honor of the One who sent him, and therefore he is just and true in all his actions. He has a rich, mild foundation which is grounded in the wealth of God, and therefore he must always flow into all those who need him, for the living fountain of the Holy Spirit is his wealth which cannot be exhausted. He is a living, willing instrument of God with which God does what he wants, the way he wants. He does not claim this for himself, but gives the honor to God. Therefore, he remains willing and ready to do all that God commands. He is strong and courageous to suffer and bear all that God allows to befall him. Thus, this common man has a common life (</a:t>
            </a:r>
            <a:r>
              <a:rPr lang="en-US" sz="2100" i="1" dirty="0" err="1" smtClean="0">
                <a:latin typeface="Cambria" pitchFamily="18" charset="0"/>
              </a:rPr>
              <a:t>ghemeyn</a:t>
            </a:r>
            <a:r>
              <a:rPr lang="en-US" sz="2100" i="1" dirty="0" smtClean="0">
                <a:latin typeface="Cambria" pitchFamily="18" charset="0"/>
              </a:rPr>
              <a:t> </a:t>
            </a:r>
            <a:r>
              <a:rPr lang="en-US" sz="2100" i="1" dirty="0" err="1" smtClean="0">
                <a:latin typeface="Cambria" pitchFamily="18" charset="0"/>
              </a:rPr>
              <a:t>leven</a:t>
            </a:r>
            <a:r>
              <a:rPr lang="en-US" sz="2100" dirty="0" smtClean="0">
                <a:latin typeface="Cambria" pitchFamily="18" charset="0"/>
              </a:rPr>
              <a:t>), for contemplation (</a:t>
            </a:r>
            <a:r>
              <a:rPr lang="en-US" sz="2100" i="1" dirty="0" err="1" smtClean="0">
                <a:latin typeface="Cambria" pitchFamily="18" charset="0"/>
              </a:rPr>
              <a:t>scouwen</a:t>
            </a:r>
            <a:r>
              <a:rPr lang="en-US" sz="2100" dirty="0" smtClean="0">
                <a:latin typeface="Cambria" pitchFamily="18" charset="0"/>
              </a:rPr>
              <a:t>) and action (</a:t>
            </a:r>
            <a:r>
              <a:rPr lang="en-US" sz="2100" i="1" dirty="0" err="1" smtClean="0">
                <a:latin typeface="Cambria" pitchFamily="18" charset="0"/>
              </a:rPr>
              <a:t>werken</a:t>
            </a:r>
            <a:r>
              <a:rPr lang="en-US" sz="2100" dirty="0" smtClean="0">
                <a:latin typeface="Cambria" pitchFamily="18" charset="0"/>
              </a:rPr>
              <a:t>) come just as readily to him and he is perfectly at ease with both. No one can have this common life unless he is a contemplative man (</a:t>
            </a:r>
            <a:r>
              <a:rPr lang="en-US" sz="2100" i="1" dirty="0" err="1" smtClean="0">
                <a:latin typeface="Cambria" pitchFamily="18" charset="0"/>
              </a:rPr>
              <a:t>scouwen</a:t>
            </a:r>
            <a:r>
              <a:rPr lang="en-US" sz="2100" i="1" dirty="0" smtClean="0">
                <a:latin typeface="Cambria" pitchFamily="18" charset="0"/>
              </a:rPr>
              <a:t> </a:t>
            </a:r>
            <a:r>
              <a:rPr lang="en-US" sz="2100" i="1" dirty="0" err="1" smtClean="0">
                <a:latin typeface="Cambria" pitchFamily="18" charset="0"/>
              </a:rPr>
              <a:t>mensche</a:t>
            </a:r>
            <a:r>
              <a:rPr lang="en-US" sz="2100" dirty="0" smtClean="0">
                <a:latin typeface="Cambria" pitchFamily="18" charset="0"/>
              </a:rPr>
              <a:t>). (Jan van </a:t>
            </a:r>
            <a:r>
              <a:rPr lang="en-US" sz="2100" dirty="0" err="1" smtClean="0">
                <a:latin typeface="Cambria" pitchFamily="18" charset="0"/>
              </a:rPr>
              <a:t>Ruusboec</a:t>
            </a:r>
            <a:r>
              <a:rPr lang="en-US" sz="2100" dirty="0" smtClean="0">
                <a:latin typeface="Cambria" pitchFamily="18" charset="0"/>
              </a:rPr>
              <a:t>, </a:t>
            </a:r>
            <a:r>
              <a:rPr lang="en-US" sz="2100" i="1" dirty="0" err="1" smtClean="0">
                <a:latin typeface="Cambria" pitchFamily="18" charset="0"/>
              </a:rPr>
              <a:t>Vanden</a:t>
            </a:r>
            <a:r>
              <a:rPr lang="en-US" sz="2100" i="1" dirty="0" smtClean="0">
                <a:latin typeface="Cambria" pitchFamily="18" charset="0"/>
              </a:rPr>
              <a:t> </a:t>
            </a:r>
            <a:r>
              <a:rPr lang="en-US" sz="2100" i="1" dirty="0" err="1" smtClean="0">
                <a:latin typeface="Cambria" pitchFamily="18" charset="0"/>
              </a:rPr>
              <a:t>Blinkenden</a:t>
            </a:r>
            <a:r>
              <a:rPr lang="en-US" sz="2100" i="1" dirty="0" smtClean="0">
                <a:latin typeface="Cambria" pitchFamily="18" charset="0"/>
              </a:rPr>
              <a:t> Steen</a:t>
            </a:r>
            <a:r>
              <a:rPr lang="en-US" sz="2100" dirty="0" smtClean="0">
                <a:latin typeface="Cambria" pitchFamily="18" charset="0"/>
              </a:rPr>
              <a:t>)</a:t>
            </a:r>
            <a:endParaRPr lang="en-US" sz="2100" dirty="0">
              <a:latin typeface="Cambria" pitchFamily="18" charset="0"/>
            </a:endParaRPr>
          </a:p>
        </p:txBody>
      </p:sp>
      <p:sp>
        <p:nvSpPr>
          <p:cNvPr id="3" name="Title 2"/>
          <p:cNvSpPr>
            <a:spLocks noGrp="1"/>
          </p:cNvSpPr>
          <p:nvPr>
            <p:ph type="title"/>
          </p:nvPr>
        </p:nvSpPr>
        <p:spPr>
          <a:xfrm>
            <a:off x="457200" y="304800"/>
            <a:ext cx="8229600" cy="1219200"/>
          </a:xfrm>
        </p:spPr>
        <p:txBody>
          <a:bodyPr>
            <a:normAutofit fontScale="90000"/>
          </a:bodyPr>
          <a:lstStyle/>
          <a:p>
            <a:r>
              <a:rPr lang="en-US" dirty="0" err="1" smtClean="0"/>
              <a:t>Ghemeyne</a:t>
            </a:r>
            <a:r>
              <a:rPr lang="en-US" dirty="0" smtClean="0"/>
              <a:t> </a:t>
            </a:r>
            <a:r>
              <a:rPr lang="en-US" dirty="0" err="1" smtClean="0"/>
              <a:t>Mensche</a:t>
            </a:r>
            <a:r>
              <a:rPr lang="en-US" dirty="0" smtClean="0"/>
              <a:t>: The Common Person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752600"/>
            <a:ext cx="8229600" cy="4267200"/>
          </a:xfrm>
        </p:spPr>
        <p:txBody>
          <a:bodyPr>
            <a:noAutofit/>
          </a:bodyPr>
          <a:lstStyle/>
          <a:p>
            <a:pPr>
              <a:spcBef>
                <a:spcPts val="0"/>
              </a:spcBef>
              <a:buClr>
                <a:srgbClr val="FFFF66"/>
              </a:buClr>
            </a:pPr>
            <a:r>
              <a:rPr lang="en-US" sz="2100" dirty="0" smtClean="0">
                <a:latin typeface="Cambria" pitchFamily="18" charset="0"/>
              </a:rPr>
              <a:t>We want to give now our attention to the total picture of this present plan and consider two excellent qualities which will be found in this Congregation and which are considered to be great in the Church, namely the contemplative and active lives. In fact, if it is God’s pleasure to lift our proposed plan to  that very height that we  intend and of which  we hope  that it is pleasing to Him, then the members will have the privilege of following both the lives of Martha and Mary. In fact, by living the religious state and following its exercises, such as prayer and meditation, they follow Mary in the contemplative life, while by catechizing children and older people and working at those people’s salvation, they follow Martha in the active life. (</a:t>
            </a:r>
            <a:r>
              <a:rPr lang="en-US" sz="2100" i="1" dirty="0" smtClean="0">
                <a:latin typeface="Cambria" pitchFamily="18" charset="0"/>
              </a:rPr>
              <a:t>Plan </a:t>
            </a:r>
            <a:r>
              <a:rPr lang="en-US" sz="2100" dirty="0" smtClean="0">
                <a:latin typeface="Cambria" pitchFamily="18" charset="0"/>
              </a:rPr>
              <a:t>§61)</a:t>
            </a:r>
          </a:p>
          <a:p>
            <a:pPr>
              <a:spcBef>
                <a:spcPts val="0"/>
              </a:spcBef>
              <a:buClr>
                <a:srgbClr val="FFFF66"/>
              </a:buClr>
            </a:pPr>
            <a:endParaRPr lang="en-US" sz="2100" dirty="0">
              <a:latin typeface="Cambria" pitchFamily="18" charset="0"/>
            </a:endParaRPr>
          </a:p>
        </p:txBody>
      </p:sp>
      <p:sp>
        <p:nvSpPr>
          <p:cNvPr id="3" name="Title 2"/>
          <p:cNvSpPr>
            <a:spLocks noGrp="1"/>
          </p:cNvSpPr>
          <p:nvPr>
            <p:ph type="title"/>
          </p:nvPr>
        </p:nvSpPr>
        <p:spPr>
          <a:xfrm>
            <a:off x="457200" y="304800"/>
            <a:ext cx="8229600" cy="1219200"/>
          </a:xfrm>
        </p:spPr>
        <p:txBody>
          <a:bodyPr>
            <a:normAutofit fontScale="90000"/>
          </a:bodyPr>
          <a:lstStyle/>
          <a:p>
            <a:r>
              <a:rPr lang="en-US" dirty="0" err="1" smtClean="0"/>
              <a:t>Ghemeyne</a:t>
            </a:r>
            <a:r>
              <a:rPr lang="en-US" dirty="0" smtClean="0"/>
              <a:t> </a:t>
            </a:r>
            <a:r>
              <a:rPr lang="en-US" dirty="0" err="1" smtClean="0"/>
              <a:t>Mensche</a:t>
            </a:r>
            <a:r>
              <a:rPr lang="en-US" dirty="0" smtClean="0"/>
              <a:t>: The Common Person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lnSpcReduction="10000"/>
          </a:bodyPr>
          <a:lstStyle/>
          <a:p>
            <a:pPr>
              <a:buClr>
                <a:srgbClr val="FFFF66"/>
              </a:buClr>
            </a:pPr>
            <a:r>
              <a:rPr lang="en-US" sz="2100" dirty="0" smtClean="0">
                <a:latin typeface="Cambria" pitchFamily="18" charset="0"/>
              </a:rPr>
              <a:t>We </a:t>
            </a:r>
            <a:r>
              <a:rPr lang="en-US" sz="2100" dirty="0" err="1" smtClean="0">
                <a:latin typeface="Cambria" pitchFamily="18" charset="0"/>
              </a:rPr>
              <a:t>Xaverians</a:t>
            </a:r>
            <a:r>
              <a:rPr lang="en-US" sz="2100" dirty="0" smtClean="0">
                <a:latin typeface="Cambria" pitchFamily="18" charset="0"/>
              </a:rPr>
              <a:t> are sons and daughters of a man who beheld within him – once and continually – the crucible of human experience: certainty and uncertainty of one’s deeper calling; fidelity and infidelity to one’s resolution; satisfaction and dissatisfaction with the real.</a:t>
            </a:r>
          </a:p>
          <a:p>
            <a:pPr>
              <a:buClr>
                <a:srgbClr val="FFFF66"/>
              </a:buClr>
            </a:pPr>
            <a:r>
              <a:rPr lang="en-US" sz="2100" dirty="0" smtClean="0">
                <a:latin typeface="Cambria" pitchFamily="18" charset="0"/>
              </a:rPr>
              <a:t>Without a doubt, Ryken came to an awareness of a life direction for him (and his followers) – the non-dichotomized life of Martha and Mary, the </a:t>
            </a:r>
            <a:r>
              <a:rPr lang="en-US" sz="2100" i="1" dirty="0" err="1" smtClean="0">
                <a:latin typeface="Cambria" pitchFamily="18" charset="0"/>
              </a:rPr>
              <a:t>ghemeyne</a:t>
            </a:r>
            <a:r>
              <a:rPr lang="en-US" sz="2100" i="1" dirty="0" smtClean="0">
                <a:latin typeface="Cambria" pitchFamily="18" charset="0"/>
              </a:rPr>
              <a:t> </a:t>
            </a:r>
            <a:r>
              <a:rPr lang="en-US" sz="2100" i="1" dirty="0" err="1" smtClean="0">
                <a:latin typeface="Cambria" pitchFamily="18" charset="0"/>
              </a:rPr>
              <a:t>leven</a:t>
            </a:r>
            <a:r>
              <a:rPr lang="en-US" sz="2100" dirty="0" smtClean="0">
                <a:latin typeface="Cambria" pitchFamily="18" charset="0"/>
              </a:rPr>
              <a:t> – and aspired to achieve that lofty purpose;</a:t>
            </a:r>
          </a:p>
          <a:p>
            <a:pPr>
              <a:buClr>
                <a:srgbClr val="FFFF66"/>
              </a:buClr>
            </a:pPr>
            <a:r>
              <a:rPr lang="en-US" sz="2100" dirty="0" smtClean="0">
                <a:latin typeface="Cambria" pitchFamily="18" charset="0"/>
              </a:rPr>
              <a:t>Incarnating that aspiration occurred, however, within the ground of his  graced humanity. </a:t>
            </a:r>
          </a:p>
          <a:p>
            <a:pPr>
              <a:buClr>
                <a:srgbClr val="FFFF66"/>
              </a:buClr>
            </a:pPr>
            <a:r>
              <a:rPr lang="en-US" sz="2100" dirty="0" smtClean="0">
                <a:latin typeface="Cambria" pitchFamily="18" charset="0"/>
              </a:rPr>
              <a:t>It was an “ordinary” graced humanity in two ways: (1) self-determined to be without privilege and entitlement, and (2) open to the constant yet surreptitious  irruptions of God in the unspectacular flow of daily life.</a:t>
            </a:r>
            <a:endParaRPr lang="en-US" sz="2100" dirty="0">
              <a:latin typeface="Cambria" pitchFamily="18" charset="0"/>
            </a:endParaRPr>
          </a:p>
        </p:txBody>
      </p:sp>
      <p:sp>
        <p:nvSpPr>
          <p:cNvPr id="3" name="Title 2"/>
          <p:cNvSpPr>
            <a:spLocks noGrp="1"/>
          </p:cNvSpPr>
          <p:nvPr>
            <p:ph type="title"/>
          </p:nvPr>
        </p:nvSpPr>
        <p:spPr/>
        <p:txBody>
          <a:bodyPr/>
          <a:lstStyle/>
          <a:p>
            <a:r>
              <a:rPr lang="en-US" dirty="0" smtClean="0"/>
              <a:t>In a gist….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wipe(dow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wipe(dow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953000"/>
          </a:xfrm>
        </p:spPr>
        <p:txBody>
          <a:bodyPr>
            <a:normAutofit/>
          </a:bodyPr>
          <a:lstStyle/>
          <a:p>
            <a:pPr>
              <a:buClr>
                <a:srgbClr val="FFFF66"/>
              </a:buClr>
            </a:pPr>
            <a:r>
              <a:rPr lang="en-US" sz="2100" dirty="0" smtClean="0">
                <a:latin typeface="Cambria" pitchFamily="18" charset="0"/>
              </a:rPr>
              <a:t>The first way to ordinariness was a resolution he took on. It was difficult to make, but Ryken resolved to take it with “single intention”;</a:t>
            </a:r>
          </a:p>
          <a:p>
            <a:pPr>
              <a:buClr>
                <a:srgbClr val="FFFF66"/>
              </a:buClr>
            </a:pPr>
            <a:r>
              <a:rPr lang="en-US" sz="2100" dirty="0" smtClean="0">
                <a:latin typeface="Cambria" pitchFamily="18" charset="0"/>
              </a:rPr>
              <a:t>The second way to ordinariness was the mystery he would be summoned to turn toward through all his life. It was difficult  to make but Ryken was undoubtedly self-disposed to stand ready before the inscrutability of God’s ways and to rest in adoring them: “</a:t>
            </a:r>
            <a:r>
              <a:rPr lang="en-US" sz="2100" i="1" dirty="0" smtClean="0">
                <a:latin typeface="Cambria" pitchFamily="18" charset="0"/>
              </a:rPr>
              <a:t>O </a:t>
            </a:r>
            <a:r>
              <a:rPr lang="en-US" sz="2100" i="1" dirty="0" err="1" smtClean="0">
                <a:latin typeface="Cambria" pitchFamily="18" charset="0"/>
              </a:rPr>
              <a:t>Heere</a:t>
            </a:r>
            <a:r>
              <a:rPr lang="en-US" sz="2100" i="1" dirty="0" smtClean="0">
                <a:latin typeface="Cambria" pitchFamily="18" charset="0"/>
              </a:rPr>
              <a:t>, </a:t>
            </a:r>
            <a:r>
              <a:rPr lang="en-US" sz="2100" i="1" dirty="0" err="1" smtClean="0">
                <a:latin typeface="Cambria" pitchFamily="18" charset="0"/>
              </a:rPr>
              <a:t>ik</a:t>
            </a:r>
            <a:r>
              <a:rPr lang="en-US" sz="2100" i="1" dirty="0" smtClean="0">
                <a:latin typeface="Cambria" pitchFamily="18" charset="0"/>
              </a:rPr>
              <a:t> </a:t>
            </a:r>
            <a:r>
              <a:rPr lang="en-US" sz="2100" i="1" dirty="0" err="1" smtClean="0">
                <a:latin typeface="Cambria" pitchFamily="18" charset="0"/>
              </a:rPr>
              <a:t>kan</a:t>
            </a:r>
            <a:r>
              <a:rPr lang="en-US" sz="2100" i="1" dirty="0" smtClean="0">
                <a:latin typeface="Cambria" pitchFamily="18" charset="0"/>
              </a:rPr>
              <a:t> </a:t>
            </a:r>
            <a:r>
              <a:rPr lang="en-US" sz="2100" i="1" dirty="0" err="1" smtClean="0">
                <a:latin typeface="Cambria" pitchFamily="18" charset="0"/>
              </a:rPr>
              <a:t>Uw</a:t>
            </a:r>
            <a:r>
              <a:rPr lang="en-US" sz="2100" i="1" dirty="0" smtClean="0">
                <a:latin typeface="Cambria" pitchFamily="18" charset="0"/>
              </a:rPr>
              <a:t> </a:t>
            </a:r>
            <a:r>
              <a:rPr lang="en-US" sz="2100" i="1" dirty="0" err="1" smtClean="0">
                <a:latin typeface="Cambria" pitchFamily="18" charset="0"/>
              </a:rPr>
              <a:t>wegen</a:t>
            </a:r>
            <a:r>
              <a:rPr lang="en-US" sz="2100" i="1" dirty="0" smtClean="0">
                <a:latin typeface="Cambria" pitchFamily="18" charset="0"/>
              </a:rPr>
              <a:t> </a:t>
            </a:r>
            <a:r>
              <a:rPr lang="en-US" sz="2100" i="1" dirty="0" err="1" smtClean="0">
                <a:latin typeface="Cambria" pitchFamily="18" charset="0"/>
              </a:rPr>
              <a:t>niet</a:t>
            </a:r>
            <a:r>
              <a:rPr lang="en-US" sz="2100" i="1" dirty="0" smtClean="0">
                <a:latin typeface="Cambria" pitchFamily="18" charset="0"/>
              </a:rPr>
              <a:t> </a:t>
            </a:r>
            <a:r>
              <a:rPr lang="en-US" sz="2100" i="1" dirty="0" err="1" smtClean="0">
                <a:latin typeface="Cambria" pitchFamily="18" charset="0"/>
              </a:rPr>
              <a:t>begrypen</a:t>
            </a:r>
            <a:r>
              <a:rPr lang="en-US" sz="2100" i="1" dirty="0" smtClean="0">
                <a:latin typeface="Cambria" pitchFamily="18" charset="0"/>
              </a:rPr>
              <a:t>, </a:t>
            </a:r>
            <a:r>
              <a:rPr lang="en-US" sz="2100" i="1" dirty="0" err="1" smtClean="0">
                <a:latin typeface="Cambria" pitchFamily="18" charset="0"/>
              </a:rPr>
              <a:t>maar</a:t>
            </a:r>
            <a:r>
              <a:rPr lang="en-US" sz="2100" i="1" dirty="0" smtClean="0">
                <a:latin typeface="Cambria" pitchFamily="18" charset="0"/>
              </a:rPr>
              <a:t> </a:t>
            </a:r>
            <a:r>
              <a:rPr lang="en-US" sz="2100" i="1" dirty="0" err="1" smtClean="0">
                <a:latin typeface="Cambria" pitchFamily="18" charset="0"/>
              </a:rPr>
              <a:t>moet</a:t>
            </a:r>
            <a:r>
              <a:rPr lang="en-US" sz="2100" i="1" dirty="0" smtClean="0">
                <a:latin typeface="Cambria" pitchFamily="18" charset="0"/>
              </a:rPr>
              <a:t> die </a:t>
            </a:r>
            <a:r>
              <a:rPr lang="en-US" sz="2100" i="1" dirty="0" err="1" smtClean="0">
                <a:latin typeface="Cambria" pitchFamily="18" charset="0"/>
              </a:rPr>
              <a:t>aanbidden</a:t>
            </a:r>
            <a:r>
              <a:rPr lang="en-US" sz="2100" i="1" dirty="0" smtClean="0">
                <a:latin typeface="Cambria" pitchFamily="18" charset="0"/>
              </a:rPr>
              <a:t>” </a:t>
            </a:r>
            <a:r>
              <a:rPr lang="en-US" sz="2100" dirty="0" smtClean="0">
                <a:latin typeface="Cambria" pitchFamily="18" charset="0"/>
              </a:rPr>
              <a:t>(Letter to Marie-Jeanne de </a:t>
            </a:r>
            <a:r>
              <a:rPr lang="en-US" sz="2100" dirty="0" err="1" smtClean="0">
                <a:latin typeface="Cambria" pitchFamily="18" charset="0"/>
              </a:rPr>
              <a:t>Knuff</a:t>
            </a:r>
            <a:r>
              <a:rPr lang="en-US" sz="2100" dirty="0" smtClean="0">
                <a:latin typeface="Cambria" pitchFamily="18" charset="0"/>
              </a:rPr>
              <a:t>, baroness </a:t>
            </a:r>
            <a:r>
              <a:rPr lang="en-US" sz="2100" dirty="0" err="1" smtClean="0">
                <a:latin typeface="Cambria" pitchFamily="18" charset="0"/>
              </a:rPr>
              <a:t>d’Osy</a:t>
            </a:r>
            <a:r>
              <a:rPr lang="en-US" sz="2100" dirty="0" smtClean="0">
                <a:latin typeface="Cambria" pitchFamily="18" charset="0"/>
              </a:rPr>
              <a:t>, </a:t>
            </a:r>
            <a:r>
              <a:rPr lang="en-US" sz="2100" smtClean="0">
                <a:latin typeface="Cambria" pitchFamily="18" charset="0"/>
              </a:rPr>
              <a:t>20 September 1843).</a:t>
            </a:r>
            <a:endParaRPr lang="en-US" sz="2100" dirty="0" smtClean="0">
              <a:latin typeface="Cambria" pitchFamily="18" charset="0"/>
            </a:endParaRPr>
          </a:p>
          <a:p>
            <a:pPr>
              <a:buClr>
                <a:srgbClr val="FFFF66"/>
              </a:buClr>
              <a:buNone/>
            </a:pPr>
            <a:endParaRPr lang="en-US" sz="2100" dirty="0">
              <a:latin typeface="Cambria" pitchFamily="18" charset="0"/>
            </a:endParaRPr>
          </a:p>
        </p:txBody>
      </p:sp>
      <p:sp>
        <p:nvSpPr>
          <p:cNvPr id="3" name="Title 2"/>
          <p:cNvSpPr>
            <a:spLocks noGrp="1"/>
          </p:cNvSpPr>
          <p:nvPr>
            <p:ph type="title"/>
          </p:nvPr>
        </p:nvSpPr>
        <p:spPr/>
        <p:txBody>
          <a:bodyPr/>
          <a:lstStyle/>
          <a:p>
            <a:r>
              <a:rPr lang="en-US" dirty="0" smtClean="0"/>
              <a:t>In a gist….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572000"/>
          </a:xfrm>
        </p:spPr>
        <p:txBody>
          <a:bodyPr>
            <a:normAutofit/>
          </a:bodyPr>
          <a:lstStyle/>
          <a:p>
            <a:pPr lvl="0">
              <a:spcBef>
                <a:spcPts val="0"/>
              </a:spcBef>
              <a:spcAft>
                <a:spcPts val="600"/>
              </a:spcAft>
              <a:buClr>
                <a:srgbClr val="FFFF66"/>
              </a:buClr>
            </a:pPr>
            <a:r>
              <a:rPr lang="en-US" sz="2100" dirty="0" smtClean="0">
                <a:latin typeface="Cambria" pitchFamily="18" charset="0"/>
              </a:rPr>
              <a:t>When have I experienced being “put in my place” in a way that became formative or transformative for me?</a:t>
            </a:r>
          </a:p>
          <a:p>
            <a:pPr lvl="0">
              <a:spcBef>
                <a:spcPts val="0"/>
              </a:spcBef>
              <a:spcAft>
                <a:spcPts val="600"/>
              </a:spcAft>
              <a:buClr>
                <a:srgbClr val="FFFF66"/>
              </a:buClr>
            </a:pPr>
            <a:r>
              <a:rPr lang="en-US" sz="2100" dirty="0" smtClean="0">
                <a:latin typeface="Cambria" pitchFamily="18" charset="0"/>
              </a:rPr>
              <a:t>When did I experience a significant moment of turning towards God and how am I now being asked to turn more completely toward God? </a:t>
            </a:r>
          </a:p>
          <a:p>
            <a:pPr lvl="0">
              <a:spcBef>
                <a:spcPts val="0"/>
              </a:spcBef>
              <a:spcAft>
                <a:spcPts val="600"/>
              </a:spcAft>
              <a:buClr>
                <a:srgbClr val="FFFF66"/>
              </a:buClr>
            </a:pPr>
            <a:r>
              <a:rPr lang="en-US" sz="2100" dirty="0" smtClean="0">
                <a:latin typeface="Cambria" pitchFamily="18" charset="0"/>
              </a:rPr>
              <a:t>At this time in my life, what does it mean to me to be in love with God?</a:t>
            </a:r>
          </a:p>
          <a:p>
            <a:pPr lvl="0">
              <a:spcBef>
                <a:spcPts val="0"/>
              </a:spcBef>
              <a:spcAft>
                <a:spcPts val="600"/>
              </a:spcAft>
              <a:buClr>
                <a:srgbClr val="FFFF66"/>
              </a:buClr>
            </a:pPr>
            <a:r>
              <a:rPr lang="en-US" sz="2100" dirty="0" smtClean="0">
                <a:latin typeface="Cambria" pitchFamily="18" charset="0"/>
              </a:rPr>
              <a:t>When can I remember making a deliberate choice to reject privilege and entitlement?</a:t>
            </a:r>
          </a:p>
          <a:p>
            <a:pPr lvl="0">
              <a:spcBef>
                <a:spcPts val="0"/>
              </a:spcBef>
              <a:spcAft>
                <a:spcPts val="600"/>
              </a:spcAft>
              <a:buClr>
                <a:srgbClr val="FFFF66"/>
              </a:buClr>
            </a:pPr>
            <a:r>
              <a:rPr lang="en-US" sz="2100" dirty="0" smtClean="0">
                <a:latin typeface="Cambria" pitchFamily="18" charset="0"/>
              </a:rPr>
              <a:t>What would most help me to deepen my way of living as a “common person”, as attuning to the Divine presence and call in each moment of my life?</a:t>
            </a:r>
          </a:p>
        </p:txBody>
      </p:sp>
      <p:sp>
        <p:nvSpPr>
          <p:cNvPr id="3" name="Title 2"/>
          <p:cNvSpPr>
            <a:spLocks noGrp="1"/>
          </p:cNvSpPr>
          <p:nvPr>
            <p:ph type="title"/>
          </p:nvPr>
        </p:nvSpPr>
        <p:spPr/>
        <p:txBody>
          <a:bodyPr/>
          <a:lstStyle/>
          <a:p>
            <a:r>
              <a:rPr lang="en-US" dirty="0" smtClean="0"/>
              <a:t>Reflection Questions</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C:\Users\Regj\Pictures\CFX\Band.png"/>
          <p:cNvPicPr>
            <a:picLocks noChangeAspect="1" noChangeArrowheads="1"/>
          </p:cNvPicPr>
          <p:nvPr/>
        </p:nvPicPr>
        <p:blipFill>
          <a:blip r:embed="rId3" cstate="print"/>
          <a:srcRect/>
          <a:stretch>
            <a:fillRect/>
          </a:stretch>
        </p:blipFill>
        <p:spPr bwMode="auto">
          <a:xfrm>
            <a:off x="3886200" y="2667000"/>
            <a:ext cx="1828800" cy="1832833"/>
          </a:xfrm>
          <a:prstGeom prst="rect">
            <a:avLst/>
          </a:prstGeom>
          <a:noFill/>
        </p:spPr>
      </p:pic>
      <p:sp>
        <p:nvSpPr>
          <p:cNvPr id="5" name="Rectangle 4"/>
          <p:cNvSpPr/>
          <p:nvPr/>
        </p:nvSpPr>
        <p:spPr>
          <a:xfrm>
            <a:off x="3735346" y="2516145"/>
            <a:ext cx="2103120" cy="2103120"/>
          </a:xfrm>
          <a:prstGeom prst="rect">
            <a:avLst/>
          </a:prstGeom>
          <a:noFill/>
        </p:spPr>
        <p:txBody>
          <a:bodyPr wrap="none" lIns="91440" tIns="45720" rIns="91440" bIns="45720">
            <a:prstTxWarp prst="textCircle">
              <a:avLst>
                <a:gd name="adj" fmla="val 10838847"/>
              </a:avLst>
            </a:prstTxWarp>
            <a:spAutoFit/>
          </a:bodyPr>
          <a:lstStyle/>
          <a:p>
            <a:pPr algn="ct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T r a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c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d</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i</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r a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I o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a:t>
            </a:r>
            <a:r>
              <a:rPr lang="en-US" sz="1550" b="1" cap="none" spc="46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cap="none" spc="46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s</a:t>
            </a:r>
            <a:r>
              <a:rPr lang="en-US" sz="155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a:t>
            </a:r>
            <a:r>
              <a:rPr lang="en-US" sz="155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sym typeface="Wingdings 2"/>
              </a:rPr>
              <a:t>   </a:t>
            </a:r>
            <a:endParaRPr lang="en-US" sz="155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pic>
        <p:nvPicPr>
          <p:cNvPr id="9" name="Picture 7" descr="C:\Users\Regj\Pictures\a_flame2.gif"/>
          <p:cNvPicPr>
            <a:picLocks noChangeAspect="1" noChangeArrowheads="1" noCrop="1"/>
          </p:cNvPicPr>
          <p:nvPr/>
        </p:nvPicPr>
        <p:blipFill>
          <a:blip r:embed="rId4" cstate="print"/>
          <a:srcRect/>
          <a:stretch>
            <a:fillRect/>
          </a:stretch>
        </p:blipFill>
        <p:spPr bwMode="auto">
          <a:xfrm>
            <a:off x="4648200" y="3200400"/>
            <a:ext cx="316832" cy="668867"/>
          </a:xfrm>
          <a:prstGeom prst="rect">
            <a:avLst/>
          </a:prstGeom>
          <a:noFill/>
        </p:spPr>
      </p:pic>
      <p:sp>
        <p:nvSpPr>
          <p:cNvPr id="10" name="Oval 9"/>
          <p:cNvSpPr/>
          <p:nvPr/>
        </p:nvSpPr>
        <p:spPr>
          <a:xfrm>
            <a:off x="2362200" y="1066800"/>
            <a:ext cx="4846320" cy="4846320"/>
          </a:xfrm>
          <a:prstGeom prst="ellipse">
            <a:avLst/>
          </a:prstGeom>
          <a:noFill/>
          <a:ln w="127000">
            <a:gradFill flip="none" rotWithShape="1">
              <a:gsLst>
                <a:gs pos="75000">
                  <a:srgbClr val="FFC000"/>
                </a:gs>
                <a:gs pos="50000">
                  <a:schemeClr val="accent1">
                    <a:tint val="44500"/>
                    <a:satMod val="160000"/>
                  </a:schemeClr>
                </a:gs>
                <a:gs pos="100000">
                  <a:schemeClr val="accent1">
                    <a:tint val="23500"/>
                    <a:satMod val="160000"/>
                  </a:schemeClr>
                </a:gs>
              </a:gsLst>
              <a:lin ang="13200000" scaled="0"/>
              <a:tileRect/>
            </a:gra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457200" y="5334000"/>
            <a:ext cx="2667000" cy="1077218"/>
          </a:xfrm>
          <a:prstGeom prst="rect">
            <a:avLst/>
          </a:prstGeom>
          <a:noFill/>
        </p:spPr>
        <p:txBody>
          <a:bodyPr wrap="square" rtlCol="0">
            <a:spAutoFit/>
          </a:bodyPr>
          <a:lstStyle/>
          <a:p>
            <a:pPr algn="ctr"/>
            <a:r>
              <a:rPr lang="en-US" sz="3200" b="1" dirty="0" smtClean="0">
                <a:effectLst>
                  <a:outerShdw blurRad="38100" dist="38100" dir="2700000" algn="tl">
                    <a:srgbClr val="000000">
                      <a:alpha val="43137"/>
                    </a:srgbClr>
                  </a:outerShdw>
                </a:effectLst>
                <a:latin typeface="Cambria" pitchFamily="18" charset="0"/>
              </a:rPr>
              <a:t>Spirituality  Coordinate</a:t>
            </a:r>
            <a:endParaRPr lang="en-US" sz="3200" b="1"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repeatCount="indefinite" fill="hold" nodeType="clickEffect">
                                  <p:stCondLst>
                                    <p:cond delay="0"/>
                                  </p:stCondLst>
                                  <p:childTnLst>
                                    <p:animRot by="21600000">
                                      <p:cBhvr>
                                        <p:cTn id="6" dur="3000" fill="hold"/>
                                        <p:tgtEl>
                                          <p:spTgt spid="3"/>
                                        </p:tgtEl>
                                        <p:attrNameLst>
                                          <p:attrName>r</p:attrName>
                                        </p:attrNameLst>
                                      </p:cBhvr>
                                    </p:animRot>
                                  </p:childTnLst>
                                </p:cTn>
                              </p:par>
                              <p:par>
                                <p:cTn id="7" presetID="26" presetClass="emph" presetSubtype="0" repeatCount="indefinite" fill="hold" grpId="0" nodeType="withEffect">
                                  <p:stCondLst>
                                    <p:cond delay="0"/>
                                  </p:stCondLst>
                                  <p:childTnLst>
                                    <p:animEffect transition="out" filter="fade">
                                      <p:cBhvr>
                                        <p:cTn id="8" dur="3000" tmFilter="0, 0; .2, .5; .8, .5; 1, 0"/>
                                        <p:tgtEl>
                                          <p:spTgt spid="10"/>
                                        </p:tgtEl>
                                      </p:cBhvr>
                                    </p:animEffect>
                                    <p:animScale>
                                      <p:cBhvr>
                                        <p:cTn id="9" dur="150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urved Left Arrow 18"/>
          <p:cNvSpPr/>
          <p:nvPr/>
        </p:nvSpPr>
        <p:spPr>
          <a:xfrm rot="10080024" flipH="1">
            <a:off x="2576726" y="793379"/>
            <a:ext cx="1049387" cy="2126139"/>
          </a:xfrm>
          <a:prstGeom prst="curvedLeftArrow">
            <a:avLst>
              <a:gd name="adj1" fmla="val 25601"/>
              <a:gd name="adj2" fmla="val 50000"/>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urved Up Arrow 16"/>
          <p:cNvSpPr/>
          <p:nvPr/>
        </p:nvSpPr>
        <p:spPr>
          <a:xfrm rot="17277820" flipV="1">
            <a:off x="4123835" y="2747438"/>
            <a:ext cx="2272746" cy="1350923"/>
          </a:xfrm>
          <a:prstGeom prst="curvedUpArrow">
            <a:avLst>
              <a:gd name="adj1" fmla="val 25000"/>
              <a:gd name="adj2" fmla="val 46980"/>
              <a:gd name="adj3" fmla="val 34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Curved Up Arrow 15"/>
          <p:cNvSpPr/>
          <p:nvPr/>
        </p:nvSpPr>
        <p:spPr>
          <a:xfrm rot="3548154">
            <a:off x="-95996" y="3080915"/>
            <a:ext cx="4343400" cy="121920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urved Left Arrow 14"/>
          <p:cNvSpPr/>
          <p:nvPr/>
        </p:nvSpPr>
        <p:spPr>
          <a:xfrm rot="1910650">
            <a:off x="6156905" y="2859575"/>
            <a:ext cx="1143000" cy="2635178"/>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Curved Right Arrow 13"/>
          <p:cNvSpPr/>
          <p:nvPr/>
        </p:nvSpPr>
        <p:spPr>
          <a:xfrm>
            <a:off x="2286000" y="2819400"/>
            <a:ext cx="1143000" cy="1981200"/>
          </a:xfrm>
          <a:prstGeom prst="curvedRightArrow">
            <a:avLst>
              <a:gd name="adj1" fmla="val 25000"/>
              <a:gd name="adj2" fmla="val 48176"/>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urved Up Arrow 12"/>
          <p:cNvSpPr/>
          <p:nvPr/>
        </p:nvSpPr>
        <p:spPr>
          <a:xfrm rot="11897995">
            <a:off x="2080438" y="628253"/>
            <a:ext cx="5782589" cy="1066800"/>
          </a:xfrm>
          <a:prstGeom prst="curvedUpArrow">
            <a:avLst>
              <a:gd name="adj1" fmla="val 25000"/>
              <a:gd name="adj2" fmla="val 50000"/>
              <a:gd name="adj3" fmla="val 34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Curved Up Arrow 11"/>
          <p:cNvSpPr/>
          <p:nvPr/>
        </p:nvSpPr>
        <p:spPr>
          <a:xfrm rot="11450390">
            <a:off x="3834718" y="1313538"/>
            <a:ext cx="3568286" cy="1411774"/>
          </a:xfrm>
          <a:prstGeom prst="curvedUpArrow">
            <a:avLst>
              <a:gd name="adj1" fmla="val 22744"/>
              <a:gd name="adj2" fmla="val 38298"/>
              <a:gd name="adj3" fmla="val 3467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Oval 5"/>
          <p:cNvSpPr/>
          <p:nvPr/>
        </p:nvSpPr>
        <p:spPr>
          <a:xfrm>
            <a:off x="3657600" y="3429000"/>
            <a:ext cx="1981200" cy="1981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smtClean="0"/>
          </a:p>
          <a:p>
            <a:pPr algn="ctr"/>
            <a:endParaRPr lang="en-US" sz="1400" dirty="0" smtClean="0"/>
          </a:p>
          <a:p>
            <a:pPr algn="ctr"/>
            <a:endParaRPr lang="en-US" sz="1400" dirty="0" smtClean="0"/>
          </a:p>
          <a:p>
            <a:pPr algn="ctr"/>
            <a:endParaRPr lang="en-US" sz="1400" dirty="0" smtClean="0"/>
          </a:p>
          <a:p>
            <a:pPr algn="ctr"/>
            <a:endParaRPr lang="en-US" sz="1400" dirty="0" smtClean="0"/>
          </a:p>
          <a:p>
            <a:pPr algn="ctr"/>
            <a:r>
              <a:rPr lang="en-US" sz="1400" dirty="0" smtClean="0">
                <a:latin typeface="Cambria" pitchFamily="18" charset="0"/>
              </a:rPr>
              <a:t>Xaverian</a:t>
            </a:r>
          </a:p>
          <a:p>
            <a:pPr algn="ctr"/>
            <a:r>
              <a:rPr lang="en-US" sz="1400" dirty="0" smtClean="0">
                <a:latin typeface="Cambria" pitchFamily="18" charset="0"/>
              </a:rPr>
              <a:t>Spirituality</a:t>
            </a:r>
            <a:endParaRPr lang="en-US" sz="1400" dirty="0">
              <a:latin typeface="Cambria" pitchFamily="18" charset="0"/>
            </a:endParaRPr>
          </a:p>
        </p:txBody>
      </p:sp>
      <p:pic>
        <p:nvPicPr>
          <p:cNvPr id="2" name="Picture 2" descr="C:\Users\Regj\Pictures\CFX Logo\CFXlogo.gif"/>
          <p:cNvPicPr>
            <a:picLocks noChangeAspect="1" noChangeArrowheads="1"/>
          </p:cNvPicPr>
          <p:nvPr/>
        </p:nvPicPr>
        <p:blipFill>
          <a:blip r:embed="rId3" cstate="print"/>
          <a:srcRect/>
          <a:stretch>
            <a:fillRect/>
          </a:stretch>
        </p:blipFill>
        <p:spPr bwMode="auto">
          <a:xfrm>
            <a:off x="4267200" y="3733800"/>
            <a:ext cx="769487" cy="914400"/>
          </a:xfrm>
          <a:prstGeom prst="rect">
            <a:avLst/>
          </a:prstGeom>
          <a:noFill/>
        </p:spPr>
      </p:pic>
      <p:sp>
        <p:nvSpPr>
          <p:cNvPr id="8" name="Diamond 7"/>
          <p:cNvSpPr/>
          <p:nvPr/>
        </p:nvSpPr>
        <p:spPr>
          <a:xfrm>
            <a:off x="1981200" y="2133600"/>
            <a:ext cx="2590800" cy="12954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err="1" smtClean="0">
                <a:latin typeface="Cambria" pitchFamily="18" charset="0"/>
              </a:rPr>
              <a:t>Ryken’s</a:t>
            </a:r>
            <a:r>
              <a:rPr lang="en-US" sz="1400" dirty="0" smtClean="0">
                <a:latin typeface="Cambria" pitchFamily="18" charset="0"/>
              </a:rPr>
              <a:t> Transcendent Aspirations</a:t>
            </a:r>
            <a:endParaRPr lang="en-US" sz="1400" dirty="0">
              <a:latin typeface="Cambria" pitchFamily="18" charset="0"/>
            </a:endParaRPr>
          </a:p>
        </p:txBody>
      </p:sp>
      <p:sp>
        <p:nvSpPr>
          <p:cNvPr id="10" name="Hexagon 9"/>
          <p:cNvSpPr/>
          <p:nvPr/>
        </p:nvSpPr>
        <p:spPr>
          <a:xfrm>
            <a:off x="609600" y="533400"/>
            <a:ext cx="1752600" cy="137160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smtClean="0">
                <a:latin typeface="Cambria" pitchFamily="18" charset="0"/>
              </a:rPr>
              <a:t>Spirit’s Inspirations</a:t>
            </a:r>
            <a:endParaRPr lang="en-US" sz="1400" dirty="0">
              <a:latin typeface="Cambria" pitchFamily="18" charset="0"/>
            </a:endParaRPr>
          </a:p>
        </p:txBody>
      </p:sp>
      <p:sp>
        <p:nvSpPr>
          <p:cNvPr id="11" name="Regular Pentagon 10"/>
          <p:cNvSpPr/>
          <p:nvPr/>
        </p:nvSpPr>
        <p:spPr>
          <a:xfrm>
            <a:off x="6324600" y="2133600"/>
            <a:ext cx="2133600" cy="1219200"/>
          </a:xfrm>
          <a:prstGeom prst="pentag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smtClean="0">
                <a:latin typeface="Cambria" pitchFamily="18" charset="0"/>
              </a:rPr>
              <a:t>Brothers’</a:t>
            </a:r>
          </a:p>
          <a:p>
            <a:pPr algn="ctr"/>
            <a:r>
              <a:rPr lang="en-US" sz="1400" dirty="0" smtClean="0">
                <a:latin typeface="Cambria" pitchFamily="18" charset="0"/>
              </a:rPr>
              <a:t>Transcendent Aspirations</a:t>
            </a:r>
          </a:p>
          <a:p>
            <a:pPr algn="ctr"/>
            <a:r>
              <a:rPr lang="en-US" sz="600" dirty="0" smtClean="0"/>
              <a:t>          </a:t>
            </a:r>
            <a:endParaRPr lang="en-US" sz="600" dirty="0"/>
          </a:p>
        </p:txBody>
      </p:sp>
      <p:sp>
        <p:nvSpPr>
          <p:cNvPr id="18" name="TextBox 17"/>
          <p:cNvSpPr txBox="1"/>
          <p:nvPr/>
        </p:nvSpPr>
        <p:spPr>
          <a:xfrm>
            <a:off x="1066800" y="5801380"/>
            <a:ext cx="7086600" cy="523220"/>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latin typeface="Cambria" pitchFamily="18" charset="0"/>
              </a:rPr>
              <a:t>Formation of a Congregational Spirituality</a:t>
            </a:r>
            <a:endParaRPr lang="en-US" sz="2800" b="1" i="1" dirty="0">
              <a:effectLst>
                <a:outerShdw blurRad="38100" dist="38100" dir="2700000" algn="tl">
                  <a:srgbClr val="000000">
                    <a:alpha val="43137"/>
                  </a:srgbClr>
                </a:outerShdw>
              </a:effectLst>
              <a:latin typeface="Cambri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checkerboard(across)">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checkerboard(across)">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checkerboard(across)">
                                      <p:cBhvr>
                                        <p:cTn id="27" dur="500"/>
                                        <p:tgtEl>
                                          <p:spTgt spid="19"/>
                                        </p:tgtEl>
                                      </p:cBhvr>
                                    </p:animEffect>
                                  </p:childTnLst>
                                </p:cTn>
                              </p:par>
                              <p:par>
                                <p:cTn id="28" presetID="5" presetClass="entr" presetSubtype="1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checkerboard(across)">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checkerboard(across)">
                                      <p:cBhvr>
                                        <p:cTn id="35" dur="1000"/>
                                        <p:tgtEl>
                                          <p:spTgt spid="16"/>
                                        </p:tgtEl>
                                      </p:cBhvr>
                                    </p:animEffect>
                                  </p:childTnLst>
                                </p:cTn>
                              </p:par>
                              <p:par>
                                <p:cTn id="36" presetID="5" presetClass="entr" presetSubtype="1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checkerboard(across)">
                                      <p:cBhvr>
                                        <p:cTn id="38" dur="1000"/>
                                        <p:tgtEl>
                                          <p:spTgt spid="14"/>
                                        </p:tgtEl>
                                      </p:cBhvr>
                                    </p:animEffect>
                                  </p:childTnLst>
                                </p:cTn>
                              </p:par>
                              <p:par>
                                <p:cTn id="39" presetID="5" presetClass="entr" presetSubtype="1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checkerboard(across)">
                                      <p:cBhvr>
                                        <p:cTn id="41" dur="1000"/>
                                        <p:tgtEl>
                                          <p:spTgt spid="15"/>
                                        </p:tgtEl>
                                      </p:cBhvr>
                                    </p:animEffect>
                                  </p:childTnLst>
                                </p:cTn>
                              </p:par>
                              <p:par>
                                <p:cTn id="42" presetID="31" presetClass="entr" presetSubtype="0" fill="hold" grpId="0" nodeType="withEffect">
                                  <p:stCondLst>
                                    <p:cond delay="0"/>
                                  </p:stCondLst>
                                  <p:iterate type="lt">
                                    <p:tmPct val="5000"/>
                                  </p:iterate>
                                  <p:childTnLst>
                                    <p:set>
                                      <p:cBhvr>
                                        <p:cTn id="43" dur="1" fill="hold">
                                          <p:stCondLst>
                                            <p:cond delay="0"/>
                                          </p:stCondLst>
                                        </p:cTn>
                                        <p:tgtEl>
                                          <p:spTgt spid="6"/>
                                        </p:tgtEl>
                                        <p:attrNameLst>
                                          <p:attrName>style.visibility</p:attrName>
                                        </p:attrNameLst>
                                      </p:cBhvr>
                                      <p:to>
                                        <p:strVal val="visible"/>
                                      </p:to>
                                    </p:set>
                                    <p:anim calcmode="lin" valueType="num">
                                      <p:cBhvr>
                                        <p:cTn id="44" dur="500" fill="hold"/>
                                        <p:tgtEl>
                                          <p:spTgt spid="6"/>
                                        </p:tgtEl>
                                        <p:attrNameLst>
                                          <p:attrName>ppt_w</p:attrName>
                                        </p:attrNameLst>
                                      </p:cBhvr>
                                      <p:tavLst>
                                        <p:tav tm="0">
                                          <p:val>
                                            <p:fltVal val="0"/>
                                          </p:val>
                                        </p:tav>
                                        <p:tav tm="100000">
                                          <p:val>
                                            <p:strVal val="#ppt_w"/>
                                          </p:val>
                                        </p:tav>
                                      </p:tavLst>
                                    </p:anim>
                                    <p:anim calcmode="lin" valueType="num">
                                      <p:cBhvr>
                                        <p:cTn id="45" dur="500" fill="hold"/>
                                        <p:tgtEl>
                                          <p:spTgt spid="6"/>
                                        </p:tgtEl>
                                        <p:attrNameLst>
                                          <p:attrName>ppt_h</p:attrName>
                                        </p:attrNameLst>
                                      </p:cBhvr>
                                      <p:tavLst>
                                        <p:tav tm="0">
                                          <p:val>
                                            <p:fltVal val="0"/>
                                          </p:val>
                                        </p:tav>
                                        <p:tav tm="100000">
                                          <p:val>
                                            <p:strVal val="#ppt_h"/>
                                          </p:val>
                                        </p:tav>
                                      </p:tavLst>
                                    </p:anim>
                                    <p:anim calcmode="lin" valueType="num">
                                      <p:cBhvr>
                                        <p:cTn id="46" dur="500" fill="hold"/>
                                        <p:tgtEl>
                                          <p:spTgt spid="6"/>
                                        </p:tgtEl>
                                        <p:attrNameLst>
                                          <p:attrName>style.rotation</p:attrName>
                                        </p:attrNameLst>
                                      </p:cBhvr>
                                      <p:tavLst>
                                        <p:tav tm="0">
                                          <p:val>
                                            <p:fltVal val="90"/>
                                          </p:val>
                                        </p:tav>
                                        <p:tav tm="100000">
                                          <p:val>
                                            <p:fltVal val="0"/>
                                          </p:val>
                                        </p:tav>
                                      </p:tavLst>
                                    </p:anim>
                                    <p:animEffect transition="in" filter="fade">
                                      <p:cBhvr>
                                        <p:cTn id="47" dur="500"/>
                                        <p:tgtEl>
                                          <p:spTgt spid="6"/>
                                        </p:tgtEl>
                                      </p:cBhvr>
                                    </p:animEffect>
                                  </p:childTnLst>
                                </p:cTn>
                              </p:par>
                              <p:par>
                                <p:cTn id="48" presetID="31" presetClass="entr" presetSubtype="0" fill="hold" nodeType="withEffect">
                                  <p:stCondLst>
                                    <p:cond delay="0"/>
                                  </p:stCondLst>
                                  <p:iterate type="lt">
                                    <p:tmPct val="5000"/>
                                  </p:iterate>
                                  <p:childTnLst>
                                    <p:set>
                                      <p:cBhvr>
                                        <p:cTn id="49" dur="1" fill="hold">
                                          <p:stCondLst>
                                            <p:cond delay="0"/>
                                          </p:stCondLst>
                                        </p:cTn>
                                        <p:tgtEl>
                                          <p:spTgt spid="2"/>
                                        </p:tgtEl>
                                        <p:attrNameLst>
                                          <p:attrName>style.visibility</p:attrName>
                                        </p:attrNameLst>
                                      </p:cBhvr>
                                      <p:to>
                                        <p:strVal val="visible"/>
                                      </p:to>
                                    </p:set>
                                    <p:anim calcmode="lin" valueType="num">
                                      <p:cBhvr>
                                        <p:cTn id="50" dur="500" fill="hold"/>
                                        <p:tgtEl>
                                          <p:spTgt spid="2"/>
                                        </p:tgtEl>
                                        <p:attrNameLst>
                                          <p:attrName>ppt_w</p:attrName>
                                        </p:attrNameLst>
                                      </p:cBhvr>
                                      <p:tavLst>
                                        <p:tav tm="0">
                                          <p:val>
                                            <p:fltVal val="0"/>
                                          </p:val>
                                        </p:tav>
                                        <p:tav tm="100000">
                                          <p:val>
                                            <p:strVal val="#ppt_w"/>
                                          </p:val>
                                        </p:tav>
                                      </p:tavLst>
                                    </p:anim>
                                    <p:anim calcmode="lin" valueType="num">
                                      <p:cBhvr>
                                        <p:cTn id="51" dur="500" fill="hold"/>
                                        <p:tgtEl>
                                          <p:spTgt spid="2"/>
                                        </p:tgtEl>
                                        <p:attrNameLst>
                                          <p:attrName>ppt_h</p:attrName>
                                        </p:attrNameLst>
                                      </p:cBhvr>
                                      <p:tavLst>
                                        <p:tav tm="0">
                                          <p:val>
                                            <p:fltVal val="0"/>
                                          </p:val>
                                        </p:tav>
                                        <p:tav tm="100000">
                                          <p:val>
                                            <p:strVal val="#ppt_h"/>
                                          </p:val>
                                        </p:tav>
                                      </p:tavLst>
                                    </p:anim>
                                    <p:anim calcmode="lin" valueType="num">
                                      <p:cBhvr>
                                        <p:cTn id="52" dur="500" fill="hold"/>
                                        <p:tgtEl>
                                          <p:spTgt spid="2"/>
                                        </p:tgtEl>
                                        <p:attrNameLst>
                                          <p:attrName>style.rotation</p:attrName>
                                        </p:attrNameLst>
                                      </p:cBhvr>
                                      <p:tavLst>
                                        <p:tav tm="0">
                                          <p:val>
                                            <p:fltVal val="90"/>
                                          </p:val>
                                        </p:tav>
                                        <p:tav tm="100000">
                                          <p:val>
                                            <p:fltVal val="0"/>
                                          </p:val>
                                        </p:tav>
                                      </p:tavLst>
                                    </p:anim>
                                    <p:animEffect transition="in" filter="fade">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5" presetClass="entr" presetSubtype="1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checkerboard(across)">
                                      <p:cBhvr>
                                        <p:cTn id="5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6" grpId="0" animBg="1"/>
      <p:bldP spid="15" grpId="0" animBg="1"/>
      <p:bldP spid="14" grpId="0" animBg="1"/>
      <p:bldP spid="13" grpId="0" animBg="1"/>
      <p:bldP spid="12" grpId="0" animBg="1"/>
      <p:bldP spid="6" grpId="0" animBg="1"/>
      <p:bldP spid="8"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a:bodyPr>
          <a:lstStyle/>
          <a:p>
            <a:pPr lvl="1">
              <a:spcBef>
                <a:spcPts val="0"/>
              </a:spcBef>
              <a:spcAft>
                <a:spcPts val="1200"/>
              </a:spcAft>
              <a:buClr>
                <a:srgbClr val="FFFF66"/>
              </a:buClr>
              <a:buFont typeface="Wingdings" pitchFamily="2" charset="2"/>
              <a:buChar char="Ø"/>
              <a:defRPr/>
            </a:pPr>
            <a:r>
              <a:rPr lang="en-US" sz="2100" dirty="0" smtClean="0">
                <a:effectLst>
                  <a:outerShdw blurRad="38100" dist="38100" dir="2700000" algn="tl">
                    <a:srgbClr val="000000">
                      <a:alpha val="43137"/>
                    </a:srgbClr>
                  </a:outerShdw>
                </a:effectLst>
                <a:latin typeface="Cambria" pitchFamily="18" charset="0"/>
              </a:rPr>
              <a:t>Spirituality can involve pious practices and devotions but these are means to achieving a spiritual state, not the ends. </a:t>
            </a:r>
          </a:p>
          <a:p>
            <a:pPr lvl="1">
              <a:spcBef>
                <a:spcPts val="0"/>
              </a:spcBef>
              <a:spcAft>
                <a:spcPts val="1200"/>
              </a:spcAft>
              <a:buClr>
                <a:srgbClr val="FFFF66"/>
              </a:buClr>
              <a:buFont typeface="Wingdings" pitchFamily="2" charset="2"/>
              <a:buChar char="Ø"/>
              <a:defRPr/>
            </a:pPr>
            <a:r>
              <a:rPr lang="en-US" sz="2100" dirty="0" smtClean="0">
                <a:effectLst>
                  <a:outerShdw blurRad="38100" dist="38100" dir="2700000" algn="tl">
                    <a:srgbClr val="000000">
                      <a:alpha val="43137"/>
                    </a:srgbClr>
                  </a:outerShdw>
                </a:effectLst>
                <a:latin typeface="Cambria" pitchFamily="18" charset="0"/>
              </a:rPr>
              <a:t>In its most extraordinary form, spirituality could involve “visions,” “interior locutions,” or other out-of-the-ordinary experiences. In its most personal form, it may involve a consoling personal experience of God. But these are peripheral events which are not the deeper manifestations of spirituality.</a:t>
            </a:r>
          </a:p>
          <a:p>
            <a:pPr lvl="1">
              <a:spcBef>
                <a:spcPts val="0"/>
              </a:spcBef>
              <a:spcAft>
                <a:spcPts val="1200"/>
              </a:spcAft>
              <a:buClr>
                <a:srgbClr val="FFFF66"/>
              </a:buClr>
              <a:buFont typeface="Wingdings" pitchFamily="2" charset="2"/>
              <a:buChar char="Ø"/>
              <a:defRPr/>
            </a:pPr>
            <a:r>
              <a:rPr lang="en-US" sz="2100" dirty="0" smtClean="0">
                <a:effectLst>
                  <a:outerShdw blurRad="38100" dist="38100" dir="2700000" algn="tl">
                    <a:srgbClr val="000000">
                      <a:alpha val="43137"/>
                    </a:srgbClr>
                  </a:outerShdw>
                </a:effectLst>
                <a:latin typeface="Cambria" pitchFamily="18" charset="0"/>
              </a:rPr>
              <a:t>Spirituality is not about acquiring prayer or meditation techniques that are in vogue. </a:t>
            </a:r>
          </a:p>
          <a:p>
            <a:pPr>
              <a:spcBef>
                <a:spcPts val="0"/>
              </a:spcBef>
              <a:spcAft>
                <a:spcPts val="1200"/>
              </a:spcAft>
              <a:buClr>
                <a:srgbClr val="FFFF66"/>
              </a:buClr>
              <a:buFont typeface="Wingdings 2"/>
              <a:buChar char=""/>
              <a:defRPr/>
            </a:pPr>
            <a:r>
              <a:rPr lang="en-US" sz="2100" dirty="0" smtClean="0">
                <a:latin typeface="Cambria" pitchFamily="18" charset="0"/>
              </a:rPr>
              <a:t>“Spirituality could be understood as a way of consciously striving to integrate one’s life through self-transcending knowledge, freedom and love in light of the highest values perceived and pursued.”  (Michael Downey, </a:t>
            </a:r>
            <a:r>
              <a:rPr lang="en-US" sz="2100" i="1" dirty="0" smtClean="0">
                <a:latin typeface="Cambria" pitchFamily="18" charset="0"/>
              </a:rPr>
              <a:t>Understanding Christian Spirituality</a:t>
            </a:r>
            <a:r>
              <a:rPr lang="en-US" sz="2100" dirty="0" smtClean="0">
                <a:latin typeface="Cambria" pitchFamily="18" charset="0"/>
              </a:rPr>
              <a:t>)</a:t>
            </a:r>
          </a:p>
        </p:txBody>
      </p:sp>
      <p:sp>
        <p:nvSpPr>
          <p:cNvPr id="3" name="Title 2"/>
          <p:cNvSpPr>
            <a:spLocks noGrp="1"/>
          </p:cNvSpPr>
          <p:nvPr>
            <p:ph type="title"/>
          </p:nvPr>
        </p:nvSpPr>
        <p:spPr/>
        <p:txBody>
          <a:bodyPr/>
          <a:lstStyle/>
          <a:p>
            <a:r>
              <a:rPr lang="en-US" dirty="0" smtClean="0"/>
              <a:t>Reconsidering Spirituality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876800"/>
          </a:xfrm>
        </p:spPr>
        <p:txBody>
          <a:bodyPr>
            <a:normAutofit/>
          </a:bodyPr>
          <a:lstStyle/>
          <a:p>
            <a:pPr marL="822960" lvl="1" indent="-457200">
              <a:spcBef>
                <a:spcPts val="0"/>
              </a:spcBef>
              <a:spcAft>
                <a:spcPts val="1200"/>
              </a:spcAft>
              <a:buClr>
                <a:srgbClr val="FFFFCC"/>
              </a:buClr>
              <a:buFont typeface="+mj-lt"/>
              <a:buAutoNum type="arabicPeriod"/>
              <a:defRPr/>
            </a:pPr>
            <a:r>
              <a:rPr lang="en-US" sz="2100" dirty="0" smtClean="0">
                <a:effectLst>
                  <a:outerShdw blurRad="38100" dist="38100" dir="2700000" algn="tl">
                    <a:srgbClr val="000000">
                      <a:alpha val="43137"/>
                    </a:srgbClr>
                  </a:outerShdw>
                </a:effectLst>
                <a:latin typeface="Cambria" pitchFamily="18" charset="0"/>
              </a:rPr>
              <a:t>a person’s authentic quest for the Ultimate (or, in certain religious traditions, the highest Ideal or the highest Goal), and ,</a:t>
            </a:r>
          </a:p>
          <a:p>
            <a:pPr marL="822960" lvl="1" indent="-457200">
              <a:spcBef>
                <a:spcPts val="0"/>
              </a:spcBef>
              <a:spcAft>
                <a:spcPts val="1200"/>
              </a:spcAft>
              <a:buClr>
                <a:srgbClr val="FFFFCC"/>
              </a:buClr>
              <a:buFont typeface="+mj-lt"/>
              <a:buAutoNum type="arabicPeriod"/>
              <a:defRPr/>
            </a:pPr>
            <a:r>
              <a:rPr lang="en-US" sz="2100" dirty="0" smtClean="0">
                <a:effectLst>
                  <a:outerShdw blurRad="38100" dist="38100" dir="2700000" algn="tl">
                    <a:srgbClr val="000000">
                      <a:alpha val="43137"/>
                    </a:srgbClr>
                  </a:outerShdw>
                </a:effectLst>
                <a:latin typeface="Cambria" pitchFamily="18" charset="0"/>
              </a:rPr>
              <a:t>his/her progressive, consciously-pursued integration through self-transcendence within and toward the horizon of the Ultimate.</a:t>
            </a:r>
          </a:p>
          <a:p>
            <a:pPr>
              <a:spcBef>
                <a:spcPts val="0"/>
              </a:spcBef>
              <a:spcAft>
                <a:spcPts val="1200"/>
              </a:spcAft>
              <a:buClr>
                <a:srgbClr val="FFFF66"/>
              </a:buClr>
              <a:buFont typeface="Wingdings 2"/>
              <a:buChar char=""/>
              <a:defRPr/>
            </a:pPr>
            <a:r>
              <a:rPr lang="en-US" sz="2100" dirty="0" smtClean="0">
                <a:effectLst>
                  <a:outerShdw blurRad="38100" dist="38100" dir="2700000" algn="tl">
                    <a:srgbClr val="000000">
                      <a:alpha val="43137"/>
                    </a:srgbClr>
                  </a:outerShdw>
                </a:effectLst>
                <a:latin typeface="Cambria" pitchFamily="18" charset="0"/>
              </a:rPr>
              <a:t>“If the Ultimate concern is God revealed in Jesus Christ and experienced through the gift of the Holy Spirit within the life of the Church, one is dealing with Christian spirituality.” (Sandra </a:t>
            </a:r>
            <a:r>
              <a:rPr lang="en-US" sz="2100" dirty="0" err="1" smtClean="0">
                <a:effectLst>
                  <a:outerShdw blurRad="38100" dist="38100" dir="2700000" algn="tl">
                    <a:srgbClr val="000000">
                      <a:alpha val="43137"/>
                    </a:srgbClr>
                  </a:outerShdw>
                </a:effectLst>
                <a:latin typeface="Cambria" pitchFamily="18" charset="0"/>
              </a:rPr>
              <a:t>Schneiders</a:t>
            </a:r>
            <a:r>
              <a:rPr lang="en-US" sz="2100" dirty="0" smtClean="0">
                <a:effectLst>
                  <a:outerShdw blurRad="38100" dist="38100" dir="2700000" algn="tl">
                    <a:srgbClr val="000000">
                      <a:alpha val="43137"/>
                    </a:srgbClr>
                  </a:outerShdw>
                </a:effectLst>
                <a:latin typeface="Cambria" pitchFamily="18" charset="0"/>
              </a:rPr>
              <a:t>, </a:t>
            </a:r>
            <a:r>
              <a:rPr lang="en-US" sz="2100" i="1" dirty="0" smtClean="0">
                <a:effectLst>
                  <a:outerShdw blurRad="38100" dist="38100" dir="2700000" algn="tl">
                    <a:srgbClr val="000000">
                      <a:alpha val="43137"/>
                    </a:srgbClr>
                  </a:outerShdw>
                </a:effectLst>
                <a:latin typeface="Cambria" pitchFamily="18" charset="0"/>
              </a:rPr>
              <a:t>“Spirituality in the Academy</a:t>
            </a:r>
            <a:r>
              <a:rPr lang="en-US" sz="2100" dirty="0" smtClean="0">
                <a:effectLst>
                  <a:outerShdw blurRad="38100" dist="38100" dir="2700000" algn="tl">
                    <a:srgbClr val="000000">
                      <a:alpha val="43137"/>
                    </a:srgbClr>
                  </a:outerShdw>
                </a:effectLst>
                <a:latin typeface="Cambria" pitchFamily="18" charset="0"/>
              </a:rPr>
              <a:t>,” in Bradley C. Hanson, </a:t>
            </a:r>
            <a:r>
              <a:rPr lang="en-US" sz="2100" i="1" dirty="0" smtClean="0">
                <a:effectLst>
                  <a:outerShdw blurRad="38100" dist="38100" dir="2700000" algn="tl">
                    <a:srgbClr val="000000">
                      <a:alpha val="43137"/>
                    </a:srgbClr>
                  </a:outerShdw>
                </a:effectLst>
                <a:latin typeface="Cambria" pitchFamily="18" charset="0"/>
              </a:rPr>
              <a:t>Modern Christian Spirituality</a:t>
            </a:r>
            <a:r>
              <a:rPr lang="en-US" sz="2100" dirty="0" smtClean="0">
                <a:effectLst>
                  <a:outerShdw blurRad="38100" dist="38100" dir="2700000" algn="tl">
                    <a:srgbClr val="000000">
                      <a:alpha val="43137"/>
                    </a:srgbClr>
                  </a:outerShdw>
                </a:effectLst>
                <a:latin typeface="Cambria" pitchFamily="18" charset="0"/>
              </a:rPr>
              <a:t>, </a:t>
            </a:r>
            <a:r>
              <a:rPr lang="en-US" sz="2100" dirty="0" err="1" smtClean="0">
                <a:effectLst>
                  <a:outerShdw blurRad="38100" dist="38100" dir="2700000" algn="tl">
                    <a:srgbClr val="000000">
                      <a:alpha val="43137"/>
                    </a:srgbClr>
                  </a:outerShdw>
                </a:effectLst>
                <a:latin typeface="Cambria" pitchFamily="18" charset="0"/>
              </a:rPr>
              <a:t>p</a:t>
            </a:r>
            <a:r>
              <a:rPr lang="en-US" sz="2100" dirty="0" smtClean="0">
                <a:effectLst>
                  <a:outerShdw blurRad="38100" dist="38100" dir="2700000" algn="tl">
                    <a:srgbClr val="000000">
                      <a:alpha val="43137"/>
                    </a:srgbClr>
                  </a:outerShdw>
                </a:effectLst>
                <a:latin typeface="Cambria" pitchFamily="18" charset="0"/>
              </a:rPr>
              <a:t>. 23)</a:t>
            </a:r>
          </a:p>
        </p:txBody>
      </p:sp>
      <p:sp>
        <p:nvSpPr>
          <p:cNvPr id="3" name="Title 2"/>
          <p:cNvSpPr>
            <a:spLocks noGrp="1"/>
          </p:cNvSpPr>
          <p:nvPr>
            <p:ph type="title"/>
          </p:nvPr>
        </p:nvSpPr>
        <p:spPr/>
        <p:txBody>
          <a:bodyPr/>
          <a:lstStyle/>
          <a:p>
            <a:r>
              <a:rPr lang="en-US" dirty="0" smtClean="0"/>
              <a:t>Reconsidering Spirituality</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pic>
        <p:nvPicPr>
          <p:cNvPr id="1026" name="Picture 2" descr="H:\Clip Art\28A.TIF"/>
          <p:cNvPicPr>
            <a:picLocks noGrp="1" noChangeAspect="1" noChangeArrowheads="1"/>
          </p:cNvPicPr>
          <p:nvPr>
            <p:ph idx="1"/>
          </p:nvPr>
        </p:nvPicPr>
        <p:blipFill>
          <a:blip r:embed="rId3" cstate="print">
            <a:duotone>
              <a:schemeClr val="accent1">
                <a:shade val="45000"/>
                <a:satMod val="135000"/>
              </a:schemeClr>
              <a:prstClr val="white"/>
            </a:duotone>
          </a:blip>
          <a:srcRect/>
          <a:stretch>
            <a:fillRect/>
          </a:stretch>
        </p:blipFill>
        <p:spPr bwMode="auto">
          <a:xfrm>
            <a:off x="762000" y="228600"/>
            <a:ext cx="1414272" cy="4721426"/>
          </a:xfrm>
          <a:prstGeom prst="rect">
            <a:avLst/>
          </a:prstGeom>
          <a:noFill/>
        </p:spPr>
      </p:pic>
      <p:pic>
        <p:nvPicPr>
          <p:cNvPr id="1027" name="Picture 3" descr="H:\Clip Art\71G.TIF"/>
          <p:cNvPicPr>
            <a:picLocks noChangeAspect="1" noChangeArrowheads="1"/>
          </p:cNvPicPr>
          <p:nvPr/>
        </p:nvPicPr>
        <p:blipFill>
          <a:blip r:embed="rId4" cstate="print">
            <a:duotone>
              <a:schemeClr val="accent1">
                <a:shade val="45000"/>
                <a:satMod val="135000"/>
              </a:schemeClr>
              <a:prstClr val="white"/>
            </a:duotone>
            <a:lum bright="-20000" contrast="30000"/>
          </a:blip>
          <a:srcRect/>
          <a:stretch>
            <a:fillRect/>
          </a:stretch>
        </p:blipFill>
        <p:spPr bwMode="auto">
          <a:xfrm>
            <a:off x="6324600" y="228600"/>
            <a:ext cx="2057400" cy="2514600"/>
          </a:xfrm>
          <a:prstGeom prst="rect">
            <a:avLst/>
          </a:prstGeom>
          <a:noFill/>
        </p:spPr>
      </p:pic>
      <p:pic>
        <p:nvPicPr>
          <p:cNvPr id="1028" name="Picture 4" descr="H:\Clip Art\57E.TIF"/>
          <p:cNvPicPr>
            <a:picLocks noChangeAspect="1" noChangeArrowheads="1"/>
          </p:cNvPicPr>
          <p:nvPr/>
        </p:nvPicPr>
        <p:blipFill>
          <a:blip r:embed="rId5" cstate="print">
            <a:duotone>
              <a:schemeClr val="accent2">
                <a:shade val="45000"/>
                <a:satMod val="135000"/>
              </a:schemeClr>
              <a:prstClr val="white"/>
            </a:duotone>
            <a:lum bright="-20000" contrast="40000"/>
          </a:blip>
          <a:srcRect/>
          <a:stretch>
            <a:fillRect/>
          </a:stretch>
        </p:blipFill>
        <p:spPr bwMode="auto">
          <a:xfrm>
            <a:off x="2514600" y="2514600"/>
            <a:ext cx="1981200" cy="2438400"/>
          </a:xfrm>
          <a:prstGeom prst="rect">
            <a:avLst/>
          </a:prstGeom>
          <a:noFill/>
        </p:spPr>
      </p:pic>
      <p:pic>
        <p:nvPicPr>
          <p:cNvPr id="1029" name="Picture 5" descr="H:\Clip Art\65F.TIF"/>
          <p:cNvPicPr>
            <a:picLocks noChangeAspect="1" noChangeArrowheads="1"/>
          </p:cNvPicPr>
          <p:nvPr/>
        </p:nvPicPr>
        <p:blipFill>
          <a:blip r:embed="rId6" cstate="print">
            <a:duotone>
              <a:schemeClr val="accent3">
                <a:shade val="45000"/>
                <a:satMod val="135000"/>
              </a:schemeClr>
              <a:prstClr val="white"/>
            </a:duotone>
            <a:lum bright="-10000" contrast="30000"/>
          </a:blip>
          <a:srcRect/>
          <a:stretch>
            <a:fillRect/>
          </a:stretch>
        </p:blipFill>
        <p:spPr bwMode="auto">
          <a:xfrm>
            <a:off x="2608819" y="228600"/>
            <a:ext cx="2737555" cy="1981200"/>
          </a:xfrm>
          <a:prstGeom prst="rect">
            <a:avLst/>
          </a:prstGeom>
          <a:noFill/>
        </p:spPr>
      </p:pic>
      <p:pic>
        <p:nvPicPr>
          <p:cNvPr id="1032" name="Picture 8"/>
          <p:cNvPicPr>
            <a:picLocks noChangeAspect="1" noChangeArrowheads="1"/>
          </p:cNvPicPr>
          <p:nvPr/>
        </p:nvPicPr>
        <p:blipFill>
          <a:blip r:embed="rId7" cstate="print">
            <a:duotone>
              <a:schemeClr val="accent1">
                <a:shade val="45000"/>
                <a:satMod val="135000"/>
              </a:schemeClr>
              <a:prstClr val="white"/>
            </a:duotone>
            <a:lum bright="-20000" contrast="40000"/>
          </a:blip>
          <a:srcRect/>
          <a:stretch>
            <a:fillRect/>
          </a:stretch>
        </p:blipFill>
        <p:spPr bwMode="auto">
          <a:xfrm>
            <a:off x="891760" y="3650766"/>
            <a:ext cx="1165640" cy="1226035"/>
          </a:xfrm>
          <a:prstGeom prst="rect">
            <a:avLst/>
          </a:prstGeom>
          <a:noFill/>
          <a:ln w="9525">
            <a:noFill/>
            <a:miter lim="800000"/>
            <a:headEnd/>
            <a:tailEnd/>
          </a:ln>
        </p:spPr>
      </p:pic>
      <p:pic>
        <p:nvPicPr>
          <p:cNvPr id="1034" name="Picture 10" descr="http://www.ocsj.net/pictures/Jesuit-logo-round.jpg"/>
          <p:cNvPicPr>
            <a:picLocks noChangeAspect="1" noChangeArrowheads="1"/>
          </p:cNvPicPr>
          <p:nvPr/>
        </p:nvPicPr>
        <p:blipFill>
          <a:blip r:embed="rId8" cstate="print"/>
          <a:srcRect/>
          <a:stretch>
            <a:fillRect/>
          </a:stretch>
        </p:blipFill>
        <p:spPr bwMode="auto">
          <a:xfrm>
            <a:off x="3050309" y="3886200"/>
            <a:ext cx="988291" cy="1066800"/>
          </a:xfrm>
          <a:prstGeom prst="rect">
            <a:avLst/>
          </a:prstGeom>
          <a:noFill/>
        </p:spPr>
      </p:pic>
      <p:pic>
        <p:nvPicPr>
          <p:cNvPr id="1036" name="Picture 12" descr="http://www.seiyaku.com/images/cross/carmelite-large02.png"/>
          <p:cNvPicPr>
            <a:picLocks noChangeAspect="1" noChangeArrowheads="1"/>
          </p:cNvPicPr>
          <p:nvPr/>
        </p:nvPicPr>
        <p:blipFill>
          <a:blip r:embed="rId9" cstate="print">
            <a:duotone>
              <a:schemeClr val="accent6">
                <a:shade val="45000"/>
                <a:satMod val="135000"/>
              </a:schemeClr>
              <a:prstClr val="white"/>
            </a:duotone>
            <a:lum bright="-20000" contrast="30000"/>
          </a:blip>
          <a:srcRect/>
          <a:stretch>
            <a:fillRect/>
          </a:stretch>
        </p:blipFill>
        <p:spPr bwMode="auto">
          <a:xfrm>
            <a:off x="6629400" y="1905000"/>
            <a:ext cx="762000" cy="770965"/>
          </a:xfrm>
          <a:prstGeom prst="rect">
            <a:avLst/>
          </a:prstGeom>
          <a:noFill/>
        </p:spPr>
      </p:pic>
      <p:pic>
        <p:nvPicPr>
          <p:cNvPr id="1038" name="Picture 14" descr="http://dlchambers.net/wp-content/uploads/2009/12/Franciscan-logo1-300x153.jpg"/>
          <p:cNvPicPr>
            <a:picLocks noChangeAspect="1" noChangeArrowheads="1"/>
          </p:cNvPicPr>
          <p:nvPr/>
        </p:nvPicPr>
        <p:blipFill>
          <a:blip r:embed="rId10" cstate="print">
            <a:duotone>
              <a:schemeClr val="accent2">
                <a:shade val="45000"/>
                <a:satMod val="135000"/>
              </a:schemeClr>
              <a:prstClr val="white"/>
            </a:duotone>
            <a:lum bright="-10000" contrast="20000"/>
          </a:blip>
          <a:srcRect l="29333" t="5229" r="28000" b="11111"/>
          <a:stretch>
            <a:fillRect/>
          </a:stretch>
        </p:blipFill>
        <p:spPr bwMode="auto">
          <a:xfrm>
            <a:off x="4191000" y="228600"/>
            <a:ext cx="1143000" cy="914400"/>
          </a:xfrm>
          <a:prstGeom prst="rect">
            <a:avLst/>
          </a:prstGeom>
          <a:noFill/>
        </p:spPr>
      </p:pic>
      <p:pic>
        <p:nvPicPr>
          <p:cNvPr id="14" name="Picture 15"/>
          <p:cNvPicPr>
            <a:picLocks noChangeAspect="1" noChangeArrowheads="1"/>
          </p:cNvPicPr>
          <p:nvPr/>
        </p:nvPicPr>
        <p:blipFill>
          <a:blip r:embed="rId11" cstate="print">
            <a:duotone>
              <a:schemeClr val="accent2">
                <a:shade val="45000"/>
                <a:satMod val="135000"/>
              </a:schemeClr>
              <a:prstClr val="white"/>
            </a:duotone>
            <a:lum bright="-10000" contrast="20000"/>
          </a:blip>
          <a:srcRect l="10000" r="5000"/>
          <a:stretch>
            <a:fillRect/>
          </a:stretch>
        </p:blipFill>
        <p:spPr bwMode="auto">
          <a:xfrm>
            <a:off x="5486400" y="2819400"/>
            <a:ext cx="2590800" cy="3761578"/>
          </a:xfrm>
          <a:prstGeom prst="rect">
            <a:avLst/>
          </a:prstGeom>
          <a:noFill/>
          <a:ln w="9525">
            <a:noFill/>
            <a:miter lim="800000"/>
            <a:headEnd/>
            <a:tailEnd/>
          </a:ln>
        </p:spPr>
      </p:pic>
      <p:pic>
        <p:nvPicPr>
          <p:cNvPr id="15" name="Picture 16" descr="H:\Clip Art\CFX\Congregational Seal.jpg"/>
          <p:cNvPicPr>
            <a:picLocks noChangeAspect="1" noChangeArrowheads="1"/>
          </p:cNvPicPr>
          <p:nvPr/>
        </p:nvPicPr>
        <p:blipFill>
          <a:blip r:embed="rId12" cstate="print">
            <a:duotone>
              <a:schemeClr val="accent2">
                <a:shade val="45000"/>
                <a:satMod val="135000"/>
              </a:schemeClr>
              <a:prstClr val="white"/>
            </a:duotone>
            <a:lum bright="-10000" contrast="20000"/>
          </a:blip>
          <a:srcRect/>
          <a:stretch>
            <a:fillRect/>
          </a:stretch>
        </p:blipFill>
        <p:spPr bwMode="auto">
          <a:xfrm>
            <a:off x="7086600" y="5334000"/>
            <a:ext cx="990600" cy="1219200"/>
          </a:xfrm>
          <a:prstGeom prst="rect">
            <a:avLst/>
          </a:prstGeom>
          <a:noFill/>
        </p:spPr>
      </p:pic>
      <p:sp>
        <p:nvSpPr>
          <p:cNvPr id="8" name="Rectangle 7"/>
          <p:cNvSpPr/>
          <p:nvPr/>
        </p:nvSpPr>
        <p:spPr>
          <a:xfrm>
            <a:off x="609600" y="5105400"/>
            <a:ext cx="78486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spcBef>
                <a:spcPts val="600"/>
              </a:spcBef>
              <a:spcAft>
                <a:spcPts val="600"/>
              </a:spcAft>
            </a:pPr>
            <a:r>
              <a:rPr lang="en-US" i="1" dirty="0" smtClean="0">
                <a:latin typeface="Rockwell" pitchFamily="18" charset="0"/>
              </a:rPr>
              <a:t>Special Spiritualities </a:t>
            </a:r>
            <a:r>
              <a:rPr lang="en-US" dirty="0" smtClean="0">
                <a:latin typeface="Rockwell" pitchFamily="18" charset="0"/>
              </a:rPr>
              <a:t>refers to “schools” of spirituality developed from certain Catholic religious traditions – Benedictine, Franciscan, Carmelite,  </a:t>
            </a:r>
            <a:r>
              <a:rPr lang="en-US" dirty="0" err="1" smtClean="0">
                <a:latin typeface="Rockwell" pitchFamily="18" charset="0"/>
              </a:rPr>
              <a:t>Ignatian</a:t>
            </a:r>
            <a:r>
              <a:rPr lang="en-US" dirty="0" smtClean="0">
                <a:latin typeface="Rockwell" pitchFamily="18" charset="0"/>
              </a:rPr>
              <a:t>, etc. – which are strongly influenced  by the spiritual apprehensions of its founders and mystics.</a:t>
            </a:r>
            <a:endParaRPr lang="en-US" dirty="0"/>
          </a:p>
        </p:txBody>
      </p:sp>
      <p:sp>
        <p:nvSpPr>
          <p:cNvPr id="16" name="Rectangle 15"/>
          <p:cNvSpPr/>
          <p:nvPr/>
        </p:nvSpPr>
        <p:spPr>
          <a:xfrm>
            <a:off x="609600" y="5105400"/>
            <a:ext cx="7848600" cy="120032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spcBef>
                <a:spcPts val="600"/>
              </a:spcBef>
              <a:spcAft>
                <a:spcPts val="600"/>
              </a:spcAft>
            </a:pPr>
            <a:r>
              <a:rPr lang="en-US" dirty="0" smtClean="0">
                <a:latin typeface="Rockwell" pitchFamily="18" charset="0"/>
              </a:rPr>
              <a:t>“Spiritual masters are influenced by one another at least indirectly. There is among them some kind of </a:t>
            </a:r>
            <a:r>
              <a:rPr lang="en-US" dirty="0" err="1" smtClean="0">
                <a:latin typeface="Rockwell" pitchFamily="18" charset="0"/>
              </a:rPr>
              <a:t>intersubjective</a:t>
            </a:r>
            <a:r>
              <a:rPr lang="en-US" dirty="0" smtClean="0">
                <a:latin typeface="Rockwell" pitchFamily="18" charset="0"/>
              </a:rPr>
              <a:t> validation; they confirm many of each other’s experiences and insights.” (Adrian  van </a:t>
            </a:r>
            <a:r>
              <a:rPr lang="en-US" dirty="0" err="1" smtClean="0">
                <a:latin typeface="Rockwell" pitchFamily="18" charset="0"/>
              </a:rPr>
              <a:t>Kaam</a:t>
            </a:r>
            <a:r>
              <a:rPr lang="en-US" dirty="0" smtClean="0">
                <a:latin typeface="Rockwell" pitchFamily="18" charset="0"/>
              </a:rPr>
              <a:t>, </a:t>
            </a:r>
            <a:r>
              <a:rPr lang="en-US" i="1" dirty="0" smtClean="0">
                <a:latin typeface="Rockwell" pitchFamily="18" charset="0"/>
              </a:rPr>
              <a:t> In Search of Spiritual Identity</a:t>
            </a:r>
            <a:r>
              <a:rPr lang="en-US" dirty="0" smtClean="0">
                <a:latin typeface="Rockwell" pitchFamily="18" charset="0"/>
              </a:rPr>
              <a:t>)</a:t>
            </a:r>
            <a:endParaRPr lang="en-US" dirty="0"/>
          </a:p>
        </p:txBody>
      </p:sp>
      <p:sp>
        <p:nvSpPr>
          <p:cNvPr id="17" name="Rectangle 16"/>
          <p:cNvSpPr/>
          <p:nvPr/>
        </p:nvSpPr>
        <p:spPr>
          <a:xfrm>
            <a:off x="609600" y="5410200"/>
            <a:ext cx="7848600" cy="36933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spcBef>
                <a:spcPts val="600"/>
              </a:spcBef>
              <a:spcAft>
                <a:spcPts val="600"/>
              </a:spcAft>
            </a:pPr>
            <a:r>
              <a:rPr lang="en-US" dirty="0" smtClean="0">
                <a:latin typeface="Rockwell" pitchFamily="18" charset="0"/>
              </a:rPr>
              <a:t>Special Spiritualities did not arise in an instant</a:t>
            </a:r>
            <a:endParaRPr lang="en-US" dirty="0"/>
          </a:p>
        </p:txBody>
      </p:sp>
      <p:sp>
        <p:nvSpPr>
          <p:cNvPr id="19" name="Rectangle 18"/>
          <p:cNvSpPr/>
          <p:nvPr/>
        </p:nvSpPr>
        <p:spPr>
          <a:xfrm>
            <a:off x="609600" y="5334000"/>
            <a:ext cx="7848600" cy="64633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spcBef>
                <a:spcPts val="600"/>
              </a:spcBef>
              <a:spcAft>
                <a:spcPts val="600"/>
              </a:spcAft>
            </a:pPr>
            <a:r>
              <a:rPr lang="en-US" dirty="0" smtClean="0">
                <a:latin typeface="Rockwell" pitchFamily="18" charset="0"/>
              </a:rPr>
              <a:t>Special spiritualities were further developed by the followers of Spiritual Masters after their death.</a:t>
            </a:r>
            <a:endParaRPr lang="en-US" dirty="0"/>
          </a:p>
        </p:txBody>
      </p:sp>
      <p:sp>
        <p:nvSpPr>
          <p:cNvPr id="20" name="Rectangle 19"/>
          <p:cNvSpPr/>
          <p:nvPr/>
        </p:nvSpPr>
        <p:spPr>
          <a:xfrm>
            <a:off x="609600" y="5257800"/>
            <a:ext cx="7848600" cy="92333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square">
            <a:spAutoFit/>
          </a:bodyPr>
          <a:lstStyle/>
          <a:p>
            <a:pPr>
              <a:spcBef>
                <a:spcPts val="600"/>
              </a:spcBef>
              <a:spcAft>
                <a:spcPts val="600"/>
              </a:spcAft>
            </a:pPr>
            <a:r>
              <a:rPr lang="en-US" dirty="0" smtClean="0">
                <a:latin typeface="Rockwell" pitchFamily="18" charset="0"/>
              </a:rPr>
              <a:t>Other congregations would be founded that would adapt </a:t>
            </a:r>
            <a:r>
              <a:rPr lang="en-US" u="sng" dirty="0" smtClean="0">
                <a:solidFill>
                  <a:srgbClr val="FFFF66"/>
                </a:solidFill>
                <a:latin typeface="Rockwell" pitchFamily="18" charset="0"/>
              </a:rPr>
              <a:t>part or most of </a:t>
            </a:r>
            <a:r>
              <a:rPr lang="en-US" dirty="0" smtClean="0">
                <a:latin typeface="Rockwell" pitchFamily="18" charset="0"/>
              </a:rPr>
              <a:t>the teachings and practices of one (or even several) Special Spirituality…  </a:t>
            </a:r>
            <a:r>
              <a:rPr lang="en-US" u="sng" dirty="0" smtClean="0">
                <a:solidFill>
                  <a:srgbClr val="FFFF66"/>
                </a:solidFill>
                <a:latin typeface="Rockwell" pitchFamily="18" charset="0"/>
              </a:rPr>
              <a:t>but not its entirety</a:t>
            </a:r>
            <a:r>
              <a:rPr lang="en-US" dirty="0" smtClean="0">
                <a:latin typeface="Rockwell" pitchFamily="18" charset="0"/>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xit" presetSubtype="0" fill="hold" grpId="0" nodeType="clickEffect">
                                  <p:stCondLst>
                                    <p:cond delay="0"/>
                                  </p:stCondLst>
                                  <p:childTnLst>
                                    <p:anim calcmode="lin" valueType="num">
                                      <p:cBhvr>
                                        <p:cTn id="6" dur="500"/>
                                        <p:tgtEl>
                                          <p:spTgt spid="8"/>
                                        </p:tgtEl>
                                        <p:attrNameLst>
                                          <p:attrName>ppt_x</p:attrName>
                                        </p:attrNameLst>
                                      </p:cBhvr>
                                      <p:tavLst>
                                        <p:tav tm="0">
                                          <p:val>
                                            <p:strVal val="ppt_x"/>
                                          </p:val>
                                        </p:tav>
                                        <p:tav tm="100000">
                                          <p:val>
                                            <p:strVal val="ppt_x-.2"/>
                                          </p:val>
                                        </p:tav>
                                      </p:tavLst>
                                    </p:anim>
                                    <p:anim calcmode="lin" valueType="num">
                                      <p:cBhvr>
                                        <p:cTn id="7" dur="500"/>
                                        <p:tgtEl>
                                          <p:spTgt spid="8"/>
                                        </p:tgtEl>
                                        <p:attrNameLst>
                                          <p:attrName>ppt_y</p:attrName>
                                        </p:attrNameLst>
                                      </p:cBhvr>
                                      <p:tavLst>
                                        <p:tav tm="0">
                                          <p:val>
                                            <p:strVal val="ppt_y"/>
                                          </p:val>
                                        </p:tav>
                                        <p:tav tm="100000">
                                          <p:val>
                                            <p:strVal val="ppt_y"/>
                                          </p:val>
                                        </p:tav>
                                      </p:tavLst>
                                    </p:anim>
                                    <p:animEffect transition="out" filter="fade">
                                      <p:cBhvr>
                                        <p:cTn id="8" dur="500"/>
                                        <p:tgtEl>
                                          <p:spTgt spid="8"/>
                                        </p:tgtEl>
                                      </p:cBhvr>
                                    </p:animEffect>
                                    <p:set>
                                      <p:cBhvr>
                                        <p:cTn id="9" dur="1" fill="hold">
                                          <p:stCondLst>
                                            <p:cond delay="499"/>
                                          </p:stCondLst>
                                        </p:cTn>
                                        <p:tgtEl>
                                          <p:spTgt spid="8"/>
                                        </p:tgtEl>
                                        <p:attrNameLst>
                                          <p:attrName>style.visibility</p:attrName>
                                        </p:attrNameLst>
                                      </p:cBhvr>
                                      <p:to>
                                        <p:strVal val="hidden"/>
                                      </p:to>
                                    </p:set>
                                  </p:childTnLst>
                                </p:cTn>
                              </p:par>
                              <p:par>
                                <p:cTn id="10" presetID="8" presetClass="entr" presetSubtype="16" fill="hold" grpId="1"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amond(in)">
                                      <p:cBhvr>
                                        <p:cTn id="12" dur="1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9" presetClass="exit" presetSubtype="0" fill="hold" grpId="0" nodeType="clickEffect">
                                  <p:stCondLst>
                                    <p:cond delay="0"/>
                                  </p:stCondLst>
                                  <p:childTnLst>
                                    <p:anim calcmode="lin" valueType="num">
                                      <p:cBhvr>
                                        <p:cTn id="16" dur="1000"/>
                                        <p:tgtEl>
                                          <p:spTgt spid="17"/>
                                        </p:tgtEl>
                                        <p:attrNameLst>
                                          <p:attrName>ppt_x</p:attrName>
                                        </p:attrNameLst>
                                      </p:cBhvr>
                                      <p:tavLst>
                                        <p:tav tm="0">
                                          <p:val>
                                            <p:strVal val="ppt_x"/>
                                          </p:val>
                                        </p:tav>
                                        <p:tav tm="100000">
                                          <p:val>
                                            <p:strVal val="ppt_x-.2"/>
                                          </p:val>
                                        </p:tav>
                                      </p:tavLst>
                                    </p:anim>
                                    <p:anim calcmode="lin" valueType="num">
                                      <p:cBhvr>
                                        <p:cTn id="17" dur="1000"/>
                                        <p:tgtEl>
                                          <p:spTgt spid="17"/>
                                        </p:tgtEl>
                                        <p:attrNameLst>
                                          <p:attrName>ppt_y</p:attrName>
                                        </p:attrNameLst>
                                      </p:cBhvr>
                                      <p:tavLst>
                                        <p:tav tm="0">
                                          <p:val>
                                            <p:strVal val="ppt_y"/>
                                          </p:val>
                                        </p:tav>
                                        <p:tav tm="100000">
                                          <p:val>
                                            <p:strVal val="ppt_y"/>
                                          </p:val>
                                        </p:tav>
                                      </p:tavLst>
                                    </p:anim>
                                    <p:animEffect transition="out" filter="fade">
                                      <p:cBhvr>
                                        <p:cTn id="18" dur="1000"/>
                                        <p:tgtEl>
                                          <p:spTgt spid="17"/>
                                        </p:tgtEl>
                                      </p:cBhvr>
                                    </p:animEffect>
                                    <p:set>
                                      <p:cBhvr>
                                        <p:cTn id="19" dur="1" fill="hold">
                                          <p:stCondLst>
                                            <p:cond delay="999"/>
                                          </p:stCondLst>
                                        </p:cTn>
                                        <p:tgtEl>
                                          <p:spTgt spid="17"/>
                                        </p:tgtEl>
                                        <p:attrNameLst>
                                          <p:attrName>style.visibility</p:attrName>
                                        </p:attrNameLst>
                                      </p:cBhvr>
                                      <p:to>
                                        <p:strVal val="hidden"/>
                                      </p:to>
                                    </p:set>
                                  </p:childTnLst>
                                </p:cTn>
                              </p:par>
                              <p:par>
                                <p:cTn id="20" presetID="8" presetClass="entr" presetSubtype="16" fill="hold" grpId="1"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diamond(in)">
                                      <p:cBhvr>
                                        <p:cTn id="22" dur="10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9" presetClass="exit" presetSubtype="0" fill="hold" grpId="0" nodeType="clickEffect">
                                  <p:stCondLst>
                                    <p:cond delay="0"/>
                                  </p:stCondLst>
                                  <p:childTnLst>
                                    <p:anim calcmode="lin" valueType="num">
                                      <p:cBhvr>
                                        <p:cTn id="26" dur="1000"/>
                                        <p:tgtEl>
                                          <p:spTgt spid="19"/>
                                        </p:tgtEl>
                                        <p:attrNameLst>
                                          <p:attrName>ppt_x</p:attrName>
                                        </p:attrNameLst>
                                      </p:cBhvr>
                                      <p:tavLst>
                                        <p:tav tm="0">
                                          <p:val>
                                            <p:strVal val="ppt_x"/>
                                          </p:val>
                                        </p:tav>
                                        <p:tav tm="100000">
                                          <p:val>
                                            <p:strVal val="ppt_x-.2"/>
                                          </p:val>
                                        </p:tav>
                                      </p:tavLst>
                                    </p:anim>
                                    <p:anim calcmode="lin" valueType="num">
                                      <p:cBhvr>
                                        <p:cTn id="27" dur="1000"/>
                                        <p:tgtEl>
                                          <p:spTgt spid="19"/>
                                        </p:tgtEl>
                                        <p:attrNameLst>
                                          <p:attrName>ppt_y</p:attrName>
                                        </p:attrNameLst>
                                      </p:cBhvr>
                                      <p:tavLst>
                                        <p:tav tm="0">
                                          <p:val>
                                            <p:strVal val="ppt_y"/>
                                          </p:val>
                                        </p:tav>
                                        <p:tav tm="100000">
                                          <p:val>
                                            <p:strVal val="ppt_y"/>
                                          </p:val>
                                        </p:tav>
                                      </p:tavLst>
                                    </p:anim>
                                    <p:animEffect transition="out" filter="fade">
                                      <p:cBhvr>
                                        <p:cTn id="28" dur="1000"/>
                                        <p:tgtEl>
                                          <p:spTgt spid="19"/>
                                        </p:tgtEl>
                                      </p:cBhvr>
                                    </p:animEffect>
                                    <p:set>
                                      <p:cBhvr>
                                        <p:cTn id="29" dur="1" fill="hold">
                                          <p:stCondLst>
                                            <p:cond delay="999"/>
                                          </p:stCondLst>
                                        </p:cTn>
                                        <p:tgtEl>
                                          <p:spTgt spid="19"/>
                                        </p:tgtEl>
                                        <p:attrNameLst>
                                          <p:attrName>style.visibility</p:attrName>
                                        </p:attrNameLst>
                                      </p:cBhvr>
                                      <p:to>
                                        <p:strVal val="hidden"/>
                                      </p:to>
                                    </p:set>
                                  </p:childTnLst>
                                </p:cTn>
                              </p:par>
                              <p:par>
                                <p:cTn id="30" presetID="8" presetClass="entr" presetSubtype="16" fill="hold" grpId="1"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amond(in)">
                                      <p:cBhvr>
                                        <p:cTn id="32" dur="1000"/>
                                        <p:tgtEl>
                                          <p:spTgt spid="16"/>
                                        </p:tgtEl>
                                      </p:cBhvr>
                                    </p:animEffect>
                                  </p:childTnLst>
                                </p:cTn>
                              </p:par>
                            </p:childTnLst>
                          </p:cTn>
                        </p:par>
                      </p:childTnLst>
                    </p:cTn>
                  </p:par>
                  <p:par>
                    <p:cTn id="33" fill="hold">
                      <p:stCondLst>
                        <p:cond delay="indefinite"/>
                      </p:stCondLst>
                      <p:childTnLst>
                        <p:par>
                          <p:cTn id="34" fill="hold">
                            <p:stCondLst>
                              <p:cond delay="0"/>
                            </p:stCondLst>
                            <p:childTnLst>
                              <p:par>
                                <p:cTn id="35" presetID="29" presetClass="exit" presetSubtype="0" fill="hold" grpId="0" nodeType="clickEffect">
                                  <p:stCondLst>
                                    <p:cond delay="0"/>
                                  </p:stCondLst>
                                  <p:childTnLst>
                                    <p:anim calcmode="lin" valueType="num">
                                      <p:cBhvr>
                                        <p:cTn id="36" dur="1000"/>
                                        <p:tgtEl>
                                          <p:spTgt spid="16"/>
                                        </p:tgtEl>
                                        <p:attrNameLst>
                                          <p:attrName>ppt_x</p:attrName>
                                        </p:attrNameLst>
                                      </p:cBhvr>
                                      <p:tavLst>
                                        <p:tav tm="0">
                                          <p:val>
                                            <p:strVal val="ppt_x"/>
                                          </p:val>
                                        </p:tav>
                                        <p:tav tm="100000">
                                          <p:val>
                                            <p:strVal val="ppt_x-.2"/>
                                          </p:val>
                                        </p:tav>
                                      </p:tavLst>
                                    </p:anim>
                                    <p:anim calcmode="lin" valueType="num">
                                      <p:cBhvr>
                                        <p:cTn id="37" dur="1000"/>
                                        <p:tgtEl>
                                          <p:spTgt spid="16"/>
                                        </p:tgtEl>
                                        <p:attrNameLst>
                                          <p:attrName>ppt_y</p:attrName>
                                        </p:attrNameLst>
                                      </p:cBhvr>
                                      <p:tavLst>
                                        <p:tav tm="0">
                                          <p:val>
                                            <p:strVal val="ppt_y"/>
                                          </p:val>
                                        </p:tav>
                                        <p:tav tm="100000">
                                          <p:val>
                                            <p:strVal val="ppt_y"/>
                                          </p:val>
                                        </p:tav>
                                      </p:tavLst>
                                    </p:anim>
                                    <p:animEffect transition="out" filter="fade">
                                      <p:cBhvr>
                                        <p:cTn id="38" dur="1000"/>
                                        <p:tgtEl>
                                          <p:spTgt spid="16"/>
                                        </p:tgtEl>
                                      </p:cBhvr>
                                    </p:animEffect>
                                    <p:set>
                                      <p:cBhvr>
                                        <p:cTn id="39" dur="1" fill="hold">
                                          <p:stCondLst>
                                            <p:cond delay="999"/>
                                          </p:stCondLst>
                                        </p:cTn>
                                        <p:tgtEl>
                                          <p:spTgt spid="16"/>
                                        </p:tgtEl>
                                        <p:attrNameLst>
                                          <p:attrName>style.visibility</p:attrName>
                                        </p:attrNameLst>
                                      </p:cBhvr>
                                      <p:to>
                                        <p:strVal val="hidden"/>
                                      </p:to>
                                    </p:set>
                                  </p:childTnLst>
                                </p:cTn>
                              </p:par>
                              <p:par>
                                <p:cTn id="40" presetID="8" presetClass="entr" presetSubtype="16" fill="hold" grpId="1" nodeType="with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diamond(in)">
                                      <p:cBhvr>
                                        <p:cTn id="42" dur="10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29" presetClass="exit" presetSubtype="0" fill="hold" grpId="0" nodeType="clickEffect">
                                  <p:stCondLst>
                                    <p:cond delay="0"/>
                                  </p:stCondLst>
                                  <p:childTnLst>
                                    <p:anim calcmode="lin" valueType="num">
                                      <p:cBhvr>
                                        <p:cTn id="46" dur="1000"/>
                                        <p:tgtEl>
                                          <p:spTgt spid="20"/>
                                        </p:tgtEl>
                                        <p:attrNameLst>
                                          <p:attrName>ppt_x</p:attrName>
                                        </p:attrNameLst>
                                      </p:cBhvr>
                                      <p:tavLst>
                                        <p:tav tm="0">
                                          <p:val>
                                            <p:strVal val="ppt_x"/>
                                          </p:val>
                                        </p:tav>
                                        <p:tav tm="100000">
                                          <p:val>
                                            <p:strVal val="ppt_x-.2"/>
                                          </p:val>
                                        </p:tav>
                                      </p:tavLst>
                                    </p:anim>
                                    <p:anim calcmode="lin" valueType="num">
                                      <p:cBhvr>
                                        <p:cTn id="47" dur="1000"/>
                                        <p:tgtEl>
                                          <p:spTgt spid="20"/>
                                        </p:tgtEl>
                                        <p:attrNameLst>
                                          <p:attrName>ppt_y</p:attrName>
                                        </p:attrNameLst>
                                      </p:cBhvr>
                                      <p:tavLst>
                                        <p:tav tm="0">
                                          <p:val>
                                            <p:strVal val="ppt_y"/>
                                          </p:val>
                                        </p:tav>
                                        <p:tav tm="100000">
                                          <p:val>
                                            <p:strVal val="ppt_y"/>
                                          </p:val>
                                        </p:tav>
                                      </p:tavLst>
                                    </p:anim>
                                    <p:animEffect transition="out" filter="fade">
                                      <p:cBhvr>
                                        <p:cTn id="48" dur="1000"/>
                                        <p:tgtEl>
                                          <p:spTgt spid="20"/>
                                        </p:tgtEl>
                                      </p:cBhvr>
                                    </p:animEffect>
                                    <p:set>
                                      <p:cBhvr>
                                        <p:cTn id="49" dur="1" fill="hold">
                                          <p:stCondLst>
                                            <p:cond delay="999"/>
                                          </p:stCondLst>
                                        </p:cTn>
                                        <p:tgtEl>
                                          <p:spTgt spid="20"/>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5" presetClass="entr" presetSubtype="10" fill="hold"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checkerboard(across)">
                                      <p:cBhvr>
                                        <p:cTn id="54" dur="500"/>
                                        <p:tgtEl>
                                          <p:spTgt spid="14"/>
                                        </p:tgtEl>
                                      </p:cBhvr>
                                    </p:animEffect>
                                  </p:childTnLst>
                                </p:cTn>
                              </p:par>
                              <p:par>
                                <p:cTn id="55" presetID="5" presetClass="entr" presetSubtype="1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checkerboard(across)">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6" grpId="0" animBg="1"/>
      <p:bldP spid="16" grpId="1" animBg="1"/>
      <p:bldP spid="17" grpId="0" animBg="1"/>
      <p:bldP spid="17" grpId="1" animBg="1"/>
      <p:bldP spid="19" grpId="0" animBg="1"/>
      <p:bldP spid="19" grpId="1" animBg="1"/>
      <p:bldP spid="20" grpId="0" animBg="1"/>
      <p:bldP spid="20"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dirty="0" smtClean="0"/>
              <a:t>Locating </a:t>
            </a:r>
            <a:r>
              <a:rPr lang="en-US" dirty="0" err="1" smtClean="0"/>
              <a:t>Ryken’s</a:t>
            </a:r>
            <a:r>
              <a:rPr lang="en-US" dirty="0" smtClean="0"/>
              <a:t> Spirituality</a:t>
            </a:r>
            <a:endParaRPr lang="en-US" dirty="0"/>
          </a:p>
        </p:txBody>
      </p:sp>
      <p:sp>
        <p:nvSpPr>
          <p:cNvPr id="4" name="Content Placeholder 3"/>
          <p:cNvSpPr>
            <a:spLocks noGrp="1"/>
          </p:cNvSpPr>
          <p:nvPr>
            <p:ph sz="half" idx="2"/>
          </p:nvPr>
        </p:nvSpPr>
        <p:spPr>
          <a:xfrm>
            <a:off x="381000" y="4038600"/>
            <a:ext cx="5181600" cy="2438400"/>
          </a:xfrm>
        </p:spPr>
        <p:txBody>
          <a:bodyPr>
            <a:normAutofit fontScale="92500" lnSpcReduction="10000"/>
          </a:bodyPr>
          <a:lstStyle/>
          <a:p>
            <a:pPr marL="514350" indent="-514350">
              <a:buClr>
                <a:srgbClr val="FFFF66"/>
              </a:buClr>
              <a:buFont typeface="+mj-lt"/>
              <a:buAutoNum type="arabicPeriod"/>
            </a:pPr>
            <a:r>
              <a:rPr lang="en-US" sz="2100" dirty="0" smtClean="0">
                <a:latin typeface="Cambria" pitchFamily="18" charset="0"/>
              </a:rPr>
              <a:t>Autobiography (</a:t>
            </a:r>
            <a:r>
              <a:rPr lang="en-US" sz="2100" i="1" dirty="0" err="1" smtClean="0">
                <a:latin typeface="Cambria" pitchFamily="18" charset="0"/>
              </a:rPr>
              <a:t>autobiografische</a:t>
            </a:r>
            <a:r>
              <a:rPr lang="en-US" sz="2100" i="1" dirty="0" smtClean="0">
                <a:latin typeface="Cambria" pitchFamily="18" charset="0"/>
              </a:rPr>
              <a:t> </a:t>
            </a:r>
            <a:r>
              <a:rPr lang="en-US" sz="2100" i="1" dirty="0" err="1" smtClean="0">
                <a:latin typeface="Cambria" pitchFamily="18" charset="0"/>
              </a:rPr>
              <a:t>schets</a:t>
            </a:r>
            <a:r>
              <a:rPr lang="en-US" sz="2100" i="1" dirty="0" smtClean="0">
                <a:latin typeface="Cambria" pitchFamily="18" charset="0"/>
              </a:rPr>
              <a:t>) </a:t>
            </a:r>
            <a:r>
              <a:rPr lang="en-US" sz="2100" dirty="0" smtClean="0">
                <a:latin typeface="Cambria" pitchFamily="18" charset="0"/>
              </a:rPr>
              <a:t>written in </a:t>
            </a:r>
            <a:r>
              <a:rPr lang="en-US" sz="2100" dirty="0" err="1" smtClean="0">
                <a:latin typeface="Cambria" pitchFamily="18" charset="0"/>
              </a:rPr>
              <a:t>Brabantian</a:t>
            </a:r>
            <a:r>
              <a:rPr lang="en-US" sz="2100" dirty="0" smtClean="0">
                <a:latin typeface="Cambria" pitchFamily="18" charset="0"/>
              </a:rPr>
              <a:t> Dutch</a:t>
            </a:r>
          </a:p>
          <a:p>
            <a:pPr marL="514350" indent="-514350">
              <a:buClr>
                <a:srgbClr val="FFFF66"/>
              </a:buClr>
              <a:buFont typeface="+mj-lt"/>
              <a:buAutoNum type="arabicPeriod"/>
            </a:pPr>
            <a:r>
              <a:rPr lang="en-US" sz="2100" dirty="0" smtClean="0">
                <a:latin typeface="Cambria" pitchFamily="18" charset="0"/>
              </a:rPr>
              <a:t>Letters (</a:t>
            </a:r>
            <a:r>
              <a:rPr lang="en-US" sz="2100" i="1" dirty="0" err="1" smtClean="0">
                <a:latin typeface="Cambria" pitchFamily="18" charset="0"/>
              </a:rPr>
              <a:t>brieven</a:t>
            </a:r>
            <a:r>
              <a:rPr lang="en-US" sz="2100" dirty="0" smtClean="0">
                <a:latin typeface="Cambria" pitchFamily="18" charset="0"/>
              </a:rPr>
              <a:t>) , including around 1,390 letters compiled in five volumes of which at least 324 (all in German) have never been translated and studied</a:t>
            </a:r>
          </a:p>
          <a:p>
            <a:pPr marL="514350" indent="-514350">
              <a:buClr>
                <a:srgbClr val="FFFF66"/>
              </a:buClr>
              <a:buFont typeface="+mj-lt"/>
              <a:buAutoNum type="arabicPeriod"/>
            </a:pPr>
            <a:r>
              <a:rPr lang="en-US" sz="2100" dirty="0" smtClean="0">
                <a:latin typeface="Cambria" pitchFamily="18" charset="0"/>
              </a:rPr>
              <a:t>Foundational Documents (</a:t>
            </a:r>
            <a:r>
              <a:rPr lang="en-US" sz="2100" i="1" dirty="0" err="1" smtClean="0">
                <a:latin typeface="Cambria" pitchFamily="18" charset="0"/>
              </a:rPr>
              <a:t>Relaas</a:t>
            </a:r>
            <a:r>
              <a:rPr lang="en-US" sz="2100" i="1" dirty="0" smtClean="0">
                <a:latin typeface="Cambria" pitchFamily="18" charset="0"/>
              </a:rPr>
              <a:t>, Plan, </a:t>
            </a:r>
            <a:r>
              <a:rPr lang="en-US" sz="2100" i="1" dirty="0" err="1" smtClean="0">
                <a:latin typeface="Cambria" pitchFamily="18" charset="0"/>
              </a:rPr>
              <a:t>Opsteil</a:t>
            </a:r>
            <a:r>
              <a:rPr lang="en-US" sz="2100" i="1" dirty="0" smtClean="0">
                <a:latin typeface="Cambria" pitchFamily="18" charset="0"/>
              </a:rPr>
              <a:t>) </a:t>
            </a:r>
            <a:r>
              <a:rPr lang="en-US" sz="2100" dirty="0" smtClean="0">
                <a:latin typeface="Cambria" pitchFamily="18" charset="0"/>
              </a:rPr>
              <a:t>written in </a:t>
            </a:r>
            <a:r>
              <a:rPr lang="en-US" sz="2100" dirty="0" err="1" smtClean="0">
                <a:latin typeface="Cambria" pitchFamily="18" charset="0"/>
              </a:rPr>
              <a:t>Brabantian</a:t>
            </a:r>
            <a:r>
              <a:rPr lang="en-US" sz="2100" dirty="0" smtClean="0">
                <a:latin typeface="Cambria" pitchFamily="18" charset="0"/>
              </a:rPr>
              <a:t> Dutch</a:t>
            </a:r>
          </a:p>
          <a:p>
            <a:pPr marL="514350" indent="-514350">
              <a:buClr>
                <a:srgbClr val="FFFF66"/>
              </a:buClr>
              <a:buFont typeface="+mj-lt"/>
              <a:buAutoNum type="arabicPeriod"/>
            </a:pPr>
            <a:endParaRPr lang="en-US" dirty="0">
              <a:latin typeface="Cambria" pitchFamily="18" charset="0"/>
            </a:endParaRPr>
          </a:p>
        </p:txBody>
      </p:sp>
      <p:pic>
        <p:nvPicPr>
          <p:cNvPr id="2050" name="Picture 2" descr="H:\Ryken\Autobiography.png"/>
          <p:cNvPicPr>
            <a:picLocks noChangeAspect="1" noChangeArrowheads="1"/>
          </p:cNvPicPr>
          <p:nvPr/>
        </p:nvPicPr>
        <p:blipFill>
          <a:blip r:embed="rId3" cstate="print">
            <a:duotone>
              <a:schemeClr val="accent4">
                <a:shade val="45000"/>
                <a:satMod val="135000"/>
              </a:schemeClr>
              <a:prstClr val="white"/>
            </a:duotone>
            <a:lum bright="-20000" contrast="30000"/>
          </a:blip>
          <a:srcRect/>
          <a:stretch>
            <a:fillRect/>
          </a:stretch>
        </p:blipFill>
        <p:spPr bwMode="auto">
          <a:xfrm rot="213777">
            <a:off x="3126488" y="1113632"/>
            <a:ext cx="1587265" cy="2575348"/>
          </a:xfrm>
          <a:prstGeom prst="rect">
            <a:avLst/>
          </a:prstGeom>
          <a:noFill/>
        </p:spPr>
      </p:pic>
      <p:pic>
        <p:nvPicPr>
          <p:cNvPr id="2051" name="Picture 3" descr="H:\Ryken\Brieven.png"/>
          <p:cNvPicPr>
            <a:picLocks noChangeAspect="1" noChangeArrowheads="1"/>
          </p:cNvPicPr>
          <p:nvPr/>
        </p:nvPicPr>
        <p:blipFill>
          <a:blip r:embed="rId4" cstate="print">
            <a:duotone>
              <a:schemeClr val="accent4">
                <a:shade val="45000"/>
                <a:satMod val="135000"/>
              </a:schemeClr>
              <a:prstClr val="white"/>
            </a:duotone>
            <a:lum bright="-10000" contrast="30000"/>
          </a:blip>
          <a:srcRect/>
          <a:stretch>
            <a:fillRect/>
          </a:stretch>
        </p:blipFill>
        <p:spPr bwMode="auto">
          <a:xfrm rot="893003">
            <a:off x="4794044" y="1145824"/>
            <a:ext cx="1459396" cy="1919582"/>
          </a:xfrm>
          <a:prstGeom prst="rect">
            <a:avLst/>
          </a:prstGeom>
          <a:noFill/>
        </p:spPr>
      </p:pic>
      <p:pic>
        <p:nvPicPr>
          <p:cNvPr id="2052" name="Picture 4" descr="H:\Ryken\Letter 1.png"/>
          <p:cNvPicPr>
            <a:picLocks noChangeAspect="1" noChangeArrowheads="1"/>
          </p:cNvPicPr>
          <p:nvPr/>
        </p:nvPicPr>
        <p:blipFill>
          <a:blip r:embed="rId5" cstate="print"/>
          <a:srcRect/>
          <a:stretch>
            <a:fillRect/>
          </a:stretch>
        </p:blipFill>
        <p:spPr bwMode="auto">
          <a:xfrm rot="476612">
            <a:off x="6538233" y="1113738"/>
            <a:ext cx="744405" cy="937849"/>
          </a:xfrm>
          <a:prstGeom prst="rect">
            <a:avLst/>
          </a:prstGeom>
          <a:noFill/>
        </p:spPr>
      </p:pic>
      <p:pic>
        <p:nvPicPr>
          <p:cNvPr id="2053" name="Picture 5" descr="H:\Ryken\Letter 2.png"/>
          <p:cNvPicPr>
            <a:picLocks noChangeAspect="1" noChangeArrowheads="1"/>
          </p:cNvPicPr>
          <p:nvPr/>
        </p:nvPicPr>
        <p:blipFill>
          <a:blip r:embed="rId6" cstate="print">
            <a:duotone>
              <a:schemeClr val="accent1">
                <a:shade val="45000"/>
                <a:satMod val="135000"/>
              </a:schemeClr>
              <a:prstClr val="white"/>
            </a:duotone>
          </a:blip>
          <a:srcRect/>
          <a:stretch>
            <a:fillRect/>
          </a:stretch>
        </p:blipFill>
        <p:spPr bwMode="auto">
          <a:xfrm rot="20565624">
            <a:off x="6042146" y="1968136"/>
            <a:ext cx="1225160" cy="1879193"/>
          </a:xfrm>
          <a:prstGeom prst="rect">
            <a:avLst/>
          </a:prstGeom>
          <a:noFill/>
        </p:spPr>
      </p:pic>
      <p:pic>
        <p:nvPicPr>
          <p:cNvPr id="2054" name="Picture 6" descr="H:\Ryken\Report.png"/>
          <p:cNvPicPr>
            <a:picLocks noChangeAspect="1" noChangeArrowheads="1"/>
          </p:cNvPicPr>
          <p:nvPr/>
        </p:nvPicPr>
        <p:blipFill>
          <a:blip r:embed="rId7" cstate="print">
            <a:duotone>
              <a:schemeClr val="accent6">
                <a:shade val="45000"/>
                <a:satMod val="135000"/>
              </a:schemeClr>
              <a:prstClr val="white"/>
            </a:duotone>
            <a:lum bright="-10000" contrast="20000"/>
          </a:blip>
          <a:srcRect/>
          <a:stretch>
            <a:fillRect/>
          </a:stretch>
        </p:blipFill>
        <p:spPr bwMode="auto">
          <a:xfrm rot="624742">
            <a:off x="5455824" y="2860760"/>
            <a:ext cx="2286000" cy="1556425"/>
          </a:xfrm>
          <a:prstGeom prst="rect">
            <a:avLst/>
          </a:prstGeom>
          <a:noFill/>
        </p:spPr>
      </p:pic>
      <p:pic>
        <p:nvPicPr>
          <p:cNvPr id="2055" name="Picture 7" descr="H:\Ryken\Plan.png"/>
          <p:cNvPicPr>
            <a:picLocks noChangeAspect="1" noChangeArrowheads="1"/>
          </p:cNvPicPr>
          <p:nvPr/>
        </p:nvPicPr>
        <p:blipFill>
          <a:blip r:embed="rId8" cstate="print">
            <a:duotone>
              <a:schemeClr val="accent4">
                <a:shade val="45000"/>
                <a:satMod val="135000"/>
              </a:schemeClr>
              <a:prstClr val="white"/>
            </a:duotone>
            <a:lum bright="-10000" contrast="20000"/>
          </a:blip>
          <a:srcRect t="980"/>
          <a:stretch>
            <a:fillRect/>
          </a:stretch>
        </p:blipFill>
        <p:spPr bwMode="auto">
          <a:xfrm rot="20658954">
            <a:off x="5416400" y="3518970"/>
            <a:ext cx="1992519" cy="1447800"/>
          </a:xfrm>
          <a:prstGeom prst="rect">
            <a:avLst/>
          </a:prstGeom>
          <a:noFill/>
        </p:spPr>
      </p:pic>
      <p:pic>
        <p:nvPicPr>
          <p:cNvPr id="2056" name="Picture 8" descr="H:\Ryken\Scheme.png"/>
          <p:cNvPicPr>
            <a:picLocks noChangeAspect="1" noChangeArrowheads="1"/>
          </p:cNvPicPr>
          <p:nvPr/>
        </p:nvPicPr>
        <p:blipFill>
          <a:blip r:embed="rId9" cstate="print"/>
          <a:srcRect/>
          <a:stretch>
            <a:fillRect/>
          </a:stretch>
        </p:blipFill>
        <p:spPr bwMode="auto">
          <a:xfrm rot="19022506">
            <a:off x="6154113" y="3859216"/>
            <a:ext cx="1981200" cy="2962858"/>
          </a:xfrm>
          <a:prstGeom prst="rect">
            <a:avLst/>
          </a:prstGeom>
          <a:noFill/>
        </p:spPr>
      </p:pic>
      <p:pic>
        <p:nvPicPr>
          <p:cNvPr id="13" name="Picture 15" descr="H:\CFX Pictures\Ryken_Theodore.jpg"/>
          <p:cNvPicPr>
            <a:picLocks noChangeAspect="1" noChangeArrowheads="1"/>
          </p:cNvPicPr>
          <p:nvPr/>
        </p:nvPicPr>
        <p:blipFill>
          <a:blip r:embed="rId10" cstate="print">
            <a:duotone>
              <a:schemeClr val="accent2">
                <a:shade val="45000"/>
                <a:satMod val="135000"/>
              </a:schemeClr>
              <a:prstClr val="white"/>
            </a:duotone>
            <a:lum bright="-20000" contrast="30000"/>
          </a:blip>
          <a:srcRect l="21814" t="1111" r="20763" b="34787"/>
          <a:stretch>
            <a:fillRect/>
          </a:stretch>
        </p:blipFill>
        <p:spPr bwMode="auto">
          <a:xfrm>
            <a:off x="685800" y="1295400"/>
            <a:ext cx="1645920" cy="243840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1"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wipe(down)">
                                      <p:cBhvr>
                                        <p:cTn id="14" dur="500"/>
                                        <p:tgtEl>
                                          <p:spTgt spid="4">
                                            <p:txEl>
                                              <p:pRg st="1" end="1"/>
                                            </p:txEl>
                                          </p:spTgt>
                                        </p:tgtEl>
                                      </p:cBhvr>
                                    </p:animEffect>
                                  </p:childTnLst>
                                </p:cTn>
                              </p:par>
                              <p:par>
                                <p:cTn id="15" presetID="1" presetClass="entr" presetSubtype="0" fill="hold" nodeType="withEffect">
                                  <p:stCondLst>
                                    <p:cond delay="0"/>
                                  </p:stCondLst>
                                  <p:childTnLst>
                                    <p:set>
                                      <p:cBhvr>
                                        <p:cTn id="16" dur="1" fill="hold">
                                          <p:stCondLst>
                                            <p:cond delay="0"/>
                                          </p:stCondLst>
                                        </p:cTn>
                                        <p:tgtEl>
                                          <p:spTgt spid="205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Effect transition="in" filter="wipe(down)">
                                      <p:cBhvr>
                                        <p:cTn id="25" dur="500"/>
                                        <p:tgtEl>
                                          <p:spTgt spid="4">
                                            <p:txEl>
                                              <p:pRg st="2" end="2"/>
                                            </p:txEl>
                                          </p:spTgt>
                                        </p:tgtEl>
                                      </p:cBhvr>
                                    </p:animEffect>
                                  </p:childTnLst>
                                </p:cTn>
                              </p:par>
                              <p:par>
                                <p:cTn id="26" presetID="1" presetClass="entr" presetSubtype="0" fill="hold" nodeType="withEffect">
                                  <p:stCondLst>
                                    <p:cond delay="0"/>
                                  </p:stCondLst>
                                  <p:childTnLst>
                                    <p:set>
                                      <p:cBhvr>
                                        <p:cTn id="27" dur="1" fill="hold">
                                          <p:stCondLst>
                                            <p:cond delay="0"/>
                                          </p:stCondLst>
                                        </p:cTn>
                                        <p:tgtEl>
                                          <p:spTgt spid="2054"/>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205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7066</TotalTime>
  <Words>4393</Words>
  <Application>Microsoft Office PowerPoint</Application>
  <PresentationFormat>On-screen Show (4:3)</PresentationFormat>
  <Paragraphs>194</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Paper</vt:lpstr>
      <vt:lpstr>Ordinary Persons on the Common Way</vt:lpstr>
      <vt:lpstr>Directive of the 26th General Chapter on Mission Formation</vt:lpstr>
      <vt:lpstr>Slide 3</vt:lpstr>
      <vt:lpstr>Slide 4</vt:lpstr>
      <vt:lpstr>Slide 5</vt:lpstr>
      <vt:lpstr>Reconsidering Spirituality</vt:lpstr>
      <vt:lpstr>Reconsidering Spirituality</vt:lpstr>
      <vt:lpstr>Slide 8</vt:lpstr>
      <vt:lpstr>Locating Ryken’s Spirituality</vt:lpstr>
      <vt:lpstr>Special Spirituality and Personal Spirituality</vt:lpstr>
      <vt:lpstr> Foundational Aspects of       Xaverian Spirituality </vt:lpstr>
      <vt:lpstr>Ryken’s Primordial Spiritual Awakening</vt:lpstr>
      <vt:lpstr>Ryken’s Experience in the Light of Middle Dutch Mysticism</vt:lpstr>
      <vt:lpstr>Ryken’s Experience in the Light of Middle Dutch Mysticism</vt:lpstr>
      <vt:lpstr>Ryken’s Experience in the Light of Middle Dutch Mysticism</vt:lpstr>
      <vt:lpstr> Affective Conversion in       Xaverian Spirituality (Active Life)</vt:lpstr>
      <vt:lpstr>“Vernedering” = Put in One’s Place</vt:lpstr>
      <vt:lpstr>“Bekeerde” = Turn toward God</vt:lpstr>
      <vt:lpstr>“Verlieft wierd” = Falling in Love with God</vt:lpstr>
      <vt:lpstr>“Verlieft wierd” = Falling in Love with God</vt:lpstr>
      <vt:lpstr> Ordinary Resolution in       Xaverian Spirituality (Inner Life) </vt:lpstr>
      <vt:lpstr>Resolution</vt:lpstr>
      <vt:lpstr>Slide 23</vt:lpstr>
      <vt:lpstr>“Eenvuldicheit” : Ordinariness</vt:lpstr>
      <vt:lpstr>“Eenvuldicheit” : Ordinariness</vt:lpstr>
      <vt:lpstr>Eenvuldicheit: Ordinariness</vt:lpstr>
      <vt:lpstr>Eenvuldicheit: Ordinariness</vt:lpstr>
      <vt:lpstr>Eenvuldicheit: Ordinariness</vt:lpstr>
      <vt:lpstr>Disposition: Single Intention</vt:lpstr>
      <vt:lpstr>Disposition: Rest</vt:lpstr>
      <vt:lpstr> Contemplative Direction in       Xaverian Spirituality (Common Life)</vt:lpstr>
      <vt:lpstr>Ghemeyne Mensche: The Common Person </vt:lpstr>
      <vt:lpstr>Ghemeyne Mensche: The Common Person </vt:lpstr>
      <vt:lpstr>Ghemeyne Mensche: The Common Person </vt:lpstr>
      <vt:lpstr>In a gist….</vt:lpstr>
      <vt:lpstr>In a gist….</vt:lpstr>
      <vt:lpstr>Reflection 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Reginald D. Cruz</dc:creator>
  <cp:lastModifiedBy>AHession</cp:lastModifiedBy>
  <cp:revision>147</cp:revision>
  <dcterms:created xsi:type="dcterms:W3CDTF">2009-03-22T03:21:01Z</dcterms:created>
  <dcterms:modified xsi:type="dcterms:W3CDTF">2010-11-17T20:40:04Z</dcterms:modified>
</cp:coreProperties>
</file>